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94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91" r:id="rId21"/>
    <p:sldId id="273" r:id="rId22"/>
  </p:sldIdLst>
  <p:sldSz cx="12192000" cy="68580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FFF"/>
    <a:srgbClr val="0D2241"/>
    <a:srgbClr val="2FEFFF"/>
    <a:srgbClr val="62A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9918" autoAdjust="0"/>
  </p:normalViewPr>
  <p:slideViewPr>
    <p:cSldViewPr snapToGrid="0" showGuides="1">
      <p:cViewPr>
        <p:scale>
          <a:sx n="60" d="100"/>
          <a:sy n="60" d="100"/>
        </p:scale>
        <p:origin x="-67" y="374"/>
      </p:cViewPr>
      <p:guideLst>
        <p:guide orient="horz" pos="22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99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8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5E8FC-58B8-4BAF-8243-8BD8D704C1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8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908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908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08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7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7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2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2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9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1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1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7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7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8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9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9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99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00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0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5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2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zh-CN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在当今数字化时代，人们需要管理和使用大量的密码来保护个人和机密信息的安全。然而，由于密码的复杂性要求和数量的增加，人们往往难以记住所有的密码，导致使用弱密码、重复密码或将密码写在纸上的不安全做法，这为黑客攻击和身份盗窃提供了机会。</a:t>
            </a:r>
            <a:r>
              <a:rPr lang="zh-CN" altLang="zh-CN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为了解决这个问题，密码管理器应运而生。</a:t>
            </a:r>
            <a:endParaRPr lang="zh-CN" altLang="zh-CN" dirty="0">
              <a:solidFill>
                <a:schemeClr val="tx2">
                  <a:lumMod val="20000"/>
                  <a:lumOff val="80000"/>
                </a:schemeClr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zh-CN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现在市面上已经有各种各样的密码管理器，但我们还是会经常遇到类似这样的问题：</a:t>
            </a: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xxx</a:t>
            </a:r>
            <a:endParaRPr lang="en-US" altLang="zh-CN" dirty="0">
              <a:solidFill>
                <a:schemeClr val="tx2">
                  <a:lumMod val="20000"/>
                  <a:lumOff val="80000"/>
                </a:schemeClr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所以我们想寻找一个解决方案来解决这些问题，设计出了</a:t>
            </a:r>
            <a:r>
              <a:rPr lang="zh-CN" altLang="en-US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这款密码管理器，诀窍是计算密码而不是生成和存储随机密码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endParaRPr lang="zh-CN" altLang="en-US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6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有时网站有特定的密码规则。例如，一些银行只接受由数字组成的密码。因此，您必须记住强密码和复杂的规则。</a:t>
            </a:r>
            <a:endParaRPr lang="zh-CN" altLang="en-US"/>
          </a:p>
        </p:txBody>
      </p:sp>
      <p:sp>
        <p:nvSpPr>
          <p:cNvPr id="104876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/>
      <p:sp>
        <p:nvSpPr>
          <p:cNvPr id="1048797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104879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8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F24809F9-D691-49A5-812F-95FF40E3AD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06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049064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65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p>
            <a:endParaRPr lang="zh-CN" altLang="en-US" dirty="0"/>
          </a:p>
        </p:txBody>
      </p:sp>
      <p:sp>
        <p:nvSpPr>
          <p:cNvPr id="1049066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097182" name="图片 3" descr="2ppt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9038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9039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40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41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9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9030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9031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32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33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9024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9025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026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7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28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5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9016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9017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9018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9019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9020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21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22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904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4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4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35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36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6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9057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1049058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9059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9060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1049061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1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1049052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053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54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55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12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13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9014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6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47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9048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9049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049050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116897" y="2318224"/>
            <a:ext cx="2726386" cy="2726384"/>
          </a:xfrm>
          <a:custGeom>
            <a:avLst/>
            <a:gdLst>
              <a:gd name="connsiteX0" fmla="*/ 1363193 w 2726386"/>
              <a:gd name="connsiteY0" fmla="*/ 0 h 2726384"/>
              <a:gd name="connsiteX1" fmla="*/ 2726386 w 2726386"/>
              <a:gd name="connsiteY1" fmla="*/ 1363192 h 2726384"/>
              <a:gd name="connsiteX2" fmla="*/ 1363193 w 2726386"/>
              <a:gd name="connsiteY2" fmla="*/ 2726384 h 2726384"/>
              <a:gd name="connsiteX3" fmla="*/ 0 w 2726386"/>
              <a:gd name="connsiteY3" fmla="*/ 1363192 h 2726384"/>
              <a:gd name="connsiteX4" fmla="*/ 1363193 w 2726386"/>
              <a:gd name="connsiteY4" fmla="*/ 0 h 272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6386" h="2726384">
                <a:moveTo>
                  <a:pt x="1363193" y="0"/>
                </a:moveTo>
                <a:cubicBezTo>
                  <a:pt x="2116064" y="0"/>
                  <a:pt x="2726386" y="610322"/>
                  <a:pt x="2726386" y="1363192"/>
                </a:cubicBezTo>
                <a:cubicBezTo>
                  <a:pt x="2726386" y="2116062"/>
                  <a:pt x="2116064" y="2726384"/>
                  <a:pt x="1363193" y="2726384"/>
                </a:cubicBezTo>
                <a:cubicBezTo>
                  <a:pt x="610322" y="2726384"/>
                  <a:pt x="0" y="2116062"/>
                  <a:pt x="0" y="1363192"/>
                </a:cubicBezTo>
                <a:cubicBezTo>
                  <a:pt x="0" y="610322"/>
                  <a:pt x="610322" y="0"/>
                  <a:pt x="1363193" y="0"/>
                </a:cubicBezTo>
                <a:close/>
              </a:path>
            </a:pathLst>
          </a:custGeom>
        </p:spPr>
        <p:txBody>
          <a:bodyPr wrap="square">
            <a:no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4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515644" y="1640220"/>
            <a:ext cx="1597656" cy="1597656"/>
          </a:xfrm>
          <a:custGeom>
            <a:avLst/>
            <a:gdLst>
              <a:gd name="connsiteX0" fmla="*/ 798828 w 1597656"/>
              <a:gd name="connsiteY0" fmla="*/ 0 h 1597656"/>
              <a:gd name="connsiteX1" fmla="*/ 1597656 w 1597656"/>
              <a:gd name="connsiteY1" fmla="*/ 798828 h 1597656"/>
              <a:gd name="connsiteX2" fmla="*/ 798828 w 1597656"/>
              <a:gd name="connsiteY2" fmla="*/ 1597656 h 1597656"/>
              <a:gd name="connsiteX3" fmla="*/ 0 w 1597656"/>
              <a:gd name="connsiteY3" fmla="*/ 798828 h 1597656"/>
              <a:gd name="connsiteX4" fmla="*/ 798828 w 1597656"/>
              <a:gd name="connsiteY4" fmla="*/ 0 h 159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656" h="1597656">
                <a:moveTo>
                  <a:pt x="798828" y="0"/>
                </a:moveTo>
                <a:cubicBezTo>
                  <a:pt x="1240009" y="0"/>
                  <a:pt x="1597656" y="357647"/>
                  <a:pt x="1597656" y="798828"/>
                </a:cubicBezTo>
                <a:cubicBezTo>
                  <a:pt x="1597656" y="1240009"/>
                  <a:pt x="1240009" y="1597656"/>
                  <a:pt x="798828" y="1597656"/>
                </a:cubicBezTo>
                <a:cubicBezTo>
                  <a:pt x="357647" y="1597656"/>
                  <a:pt x="0" y="1240009"/>
                  <a:pt x="0" y="798828"/>
                </a:cubicBezTo>
                <a:cubicBezTo>
                  <a:pt x="0" y="357647"/>
                  <a:pt x="357647" y="0"/>
                  <a:pt x="798828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49075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6508559" y="1640220"/>
            <a:ext cx="1597656" cy="1597656"/>
          </a:xfrm>
          <a:custGeom>
            <a:avLst/>
            <a:gdLst>
              <a:gd name="connsiteX0" fmla="*/ 798828 w 1597656"/>
              <a:gd name="connsiteY0" fmla="*/ 0 h 1597656"/>
              <a:gd name="connsiteX1" fmla="*/ 1597656 w 1597656"/>
              <a:gd name="connsiteY1" fmla="*/ 798828 h 1597656"/>
              <a:gd name="connsiteX2" fmla="*/ 798828 w 1597656"/>
              <a:gd name="connsiteY2" fmla="*/ 1597656 h 1597656"/>
              <a:gd name="connsiteX3" fmla="*/ 0 w 1597656"/>
              <a:gd name="connsiteY3" fmla="*/ 798828 h 1597656"/>
              <a:gd name="connsiteX4" fmla="*/ 798828 w 1597656"/>
              <a:gd name="connsiteY4" fmla="*/ 0 h 159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656" h="1597656">
                <a:moveTo>
                  <a:pt x="798828" y="0"/>
                </a:moveTo>
                <a:cubicBezTo>
                  <a:pt x="1240009" y="0"/>
                  <a:pt x="1597656" y="357647"/>
                  <a:pt x="1597656" y="798828"/>
                </a:cubicBezTo>
                <a:cubicBezTo>
                  <a:pt x="1597656" y="1240009"/>
                  <a:pt x="1240009" y="1597656"/>
                  <a:pt x="798828" y="1597656"/>
                </a:cubicBezTo>
                <a:cubicBezTo>
                  <a:pt x="357647" y="1597656"/>
                  <a:pt x="0" y="1240009"/>
                  <a:pt x="0" y="798828"/>
                </a:cubicBezTo>
                <a:cubicBezTo>
                  <a:pt x="0" y="357647"/>
                  <a:pt x="357647" y="0"/>
                  <a:pt x="798828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49076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515644" y="4238277"/>
            <a:ext cx="1597656" cy="1597656"/>
          </a:xfrm>
          <a:custGeom>
            <a:avLst/>
            <a:gdLst>
              <a:gd name="connsiteX0" fmla="*/ 798828 w 1597656"/>
              <a:gd name="connsiteY0" fmla="*/ 0 h 1597656"/>
              <a:gd name="connsiteX1" fmla="*/ 1597656 w 1597656"/>
              <a:gd name="connsiteY1" fmla="*/ 798828 h 1597656"/>
              <a:gd name="connsiteX2" fmla="*/ 798828 w 1597656"/>
              <a:gd name="connsiteY2" fmla="*/ 1597656 h 1597656"/>
              <a:gd name="connsiteX3" fmla="*/ 0 w 1597656"/>
              <a:gd name="connsiteY3" fmla="*/ 798828 h 1597656"/>
              <a:gd name="connsiteX4" fmla="*/ 798828 w 1597656"/>
              <a:gd name="connsiteY4" fmla="*/ 0 h 159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656" h="1597656">
                <a:moveTo>
                  <a:pt x="798828" y="0"/>
                </a:moveTo>
                <a:cubicBezTo>
                  <a:pt x="1240009" y="0"/>
                  <a:pt x="1597656" y="357647"/>
                  <a:pt x="1597656" y="798828"/>
                </a:cubicBezTo>
                <a:cubicBezTo>
                  <a:pt x="1597656" y="1240009"/>
                  <a:pt x="1240009" y="1597656"/>
                  <a:pt x="798828" y="1597656"/>
                </a:cubicBezTo>
                <a:cubicBezTo>
                  <a:pt x="357647" y="1597656"/>
                  <a:pt x="0" y="1240009"/>
                  <a:pt x="0" y="798828"/>
                </a:cubicBezTo>
                <a:cubicBezTo>
                  <a:pt x="0" y="357647"/>
                  <a:pt x="357647" y="0"/>
                  <a:pt x="798828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49077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508559" y="4238277"/>
            <a:ext cx="1597656" cy="1597656"/>
          </a:xfrm>
          <a:custGeom>
            <a:avLst/>
            <a:gdLst>
              <a:gd name="connsiteX0" fmla="*/ 798828 w 1597656"/>
              <a:gd name="connsiteY0" fmla="*/ 0 h 1597656"/>
              <a:gd name="connsiteX1" fmla="*/ 1597656 w 1597656"/>
              <a:gd name="connsiteY1" fmla="*/ 798828 h 1597656"/>
              <a:gd name="connsiteX2" fmla="*/ 798828 w 1597656"/>
              <a:gd name="connsiteY2" fmla="*/ 1597656 h 1597656"/>
              <a:gd name="connsiteX3" fmla="*/ 0 w 1597656"/>
              <a:gd name="connsiteY3" fmla="*/ 798828 h 1597656"/>
              <a:gd name="connsiteX4" fmla="*/ 798828 w 1597656"/>
              <a:gd name="connsiteY4" fmla="*/ 0 h 159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656" h="1597656">
                <a:moveTo>
                  <a:pt x="798828" y="0"/>
                </a:moveTo>
                <a:cubicBezTo>
                  <a:pt x="1240009" y="0"/>
                  <a:pt x="1597656" y="357647"/>
                  <a:pt x="1597656" y="798828"/>
                </a:cubicBezTo>
                <a:cubicBezTo>
                  <a:pt x="1597656" y="1240009"/>
                  <a:pt x="1240009" y="1597656"/>
                  <a:pt x="798828" y="1597656"/>
                </a:cubicBezTo>
                <a:cubicBezTo>
                  <a:pt x="357647" y="1597656"/>
                  <a:pt x="0" y="1240009"/>
                  <a:pt x="0" y="798828"/>
                </a:cubicBezTo>
                <a:cubicBezTo>
                  <a:pt x="0" y="357647"/>
                  <a:pt x="357647" y="0"/>
                  <a:pt x="798828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7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4261" y="2830261"/>
            <a:ext cx="1711056" cy="1711054"/>
          </a:xfrm>
          <a:custGeom>
            <a:avLst/>
            <a:gdLst>
              <a:gd name="connsiteX0" fmla="*/ 855528 w 1711056"/>
              <a:gd name="connsiteY0" fmla="*/ 0 h 1711054"/>
              <a:gd name="connsiteX1" fmla="*/ 1711056 w 1711056"/>
              <a:gd name="connsiteY1" fmla="*/ 855527 h 1711054"/>
              <a:gd name="connsiteX2" fmla="*/ 855528 w 1711056"/>
              <a:gd name="connsiteY2" fmla="*/ 1711054 h 1711054"/>
              <a:gd name="connsiteX3" fmla="*/ 0 w 1711056"/>
              <a:gd name="connsiteY3" fmla="*/ 855527 h 1711054"/>
              <a:gd name="connsiteX4" fmla="*/ 855528 w 1711056"/>
              <a:gd name="connsiteY4" fmla="*/ 0 h 17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056" h="1711054">
                <a:moveTo>
                  <a:pt x="855528" y="0"/>
                </a:moveTo>
                <a:cubicBezTo>
                  <a:pt x="1328023" y="0"/>
                  <a:pt x="1711056" y="383032"/>
                  <a:pt x="1711056" y="855527"/>
                </a:cubicBezTo>
                <a:cubicBezTo>
                  <a:pt x="1711056" y="1328022"/>
                  <a:pt x="1328023" y="1711054"/>
                  <a:pt x="855528" y="1711054"/>
                </a:cubicBezTo>
                <a:cubicBezTo>
                  <a:pt x="383033" y="1711054"/>
                  <a:pt x="0" y="1328022"/>
                  <a:pt x="0" y="855527"/>
                </a:cubicBezTo>
                <a:cubicBezTo>
                  <a:pt x="0" y="383032"/>
                  <a:pt x="383033" y="0"/>
                  <a:pt x="855528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49068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558281" y="2131910"/>
            <a:ext cx="3100500" cy="3100496"/>
          </a:xfrm>
          <a:custGeom>
            <a:avLst/>
            <a:gdLst>
              <a:gd name="connsiteX0" fmla="*/ 1550250 w 3100500"/>
              <a:gd name="connsiteY0" fmla="*/ 0 h 3100496"/>
              <a:gd name="connsiteX1" fmla="*/ 3100500 w 3100500"/>
              <a:gd name="connsiteY1" fmla="*/ 1550248 h 3100496"/>
              <a:gd name="connsiteX2" fmla="*/ 1550250 w 3100500"/>
              <a:gd name="connsiteY2" fmla="*/ 3100496 h 3100496"/>
              <a:gd name="connsiteX3" fmla="*/ 0 w 3100500"/>
              <a:gd name="connsiteY3" fmla="*/ 1550248 h 3100496"/>
              <a:gd name="connsiteX4" fmla="*/ 1550250 w 3100500"/>
              <a:gd name="connsiteY4" fmla="*/ 0 h 310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500" h="3100496">
                <a:moveTo>
                  <a:pt x="1550250" y="0"/>
                </a:moveTo>
                <a:cubicBezTo>
                  <a:pt x="2406429" y="0"/>
                  <a:pt x="3100500" y="694070"/>
                  <a:pt x="3100500" y="1550248"/>
                </a:cubicBezTo>
                <a:cubicBezTo>
                  <a:pt x="3100500" y="2406426"/>
                  <a:pt x="2406429" y="3100496"/>
                  <a:pt x="1550250" y="3100496"/>
                </a:cubicBezTo>
                <a:cubicBezTo>
                  <a:pt x="694071" y="3100496"/>
                  <a:pt x="0" y="2406426"/>
                  <a:pt x="0" y="1550248"/>
                </a:cubicBezTo>
                <a:cubicBezTo>
                  <a:pt x="0" y="694070"/>
                  <a:pt x="694071" y="0"/>
                  <a:pt x="1550250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49069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801746" y="2830261"/>
            <a:ext cx="1711056" cy="1711054"/>
          </a:xfrm>
          <a:custGeom>
            <a:avLst/>
            <a:gdLst>
              <a:gd name="connsiteX0" fmla="*/ 855528 w 1711056"/>
              <a:gd name="connsiteY0" fmla="*/ 0 h 1711054"/>
              <a:gd name="connsiteX1" fmla="*/ 1711056 w 1711056"/>
              <a:gd name="connsiteY1" fmla="*/ 855527 h 1711054"/>
              <a:gd name="connsiteX2" fmla="*/ 855528 w 1711056"/>
              <a:gd name="connsiteY2" fmla="*/ 1711054 h 1711054"/>
              <a:gd name="connsiteX3" fmla="*/ 0 w 1711056"/>
              <a:gd name="connsiteY3" fmla="*/ 855527 h 1711054"/>
              <a:gd name="connsiteX4" fmla="*/ 855528 w 1711056"/>
              <a:gd name="connsiteY4" fmla="*/ 0 h 17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056" h="1711054">
                <a:moveTo>
                  <a:pt x="855528" y="0"/>
                </a:moveTo>
                <a:cubicBezTo>
                  <a:pt x="1328023" y="0"/>
                  <a:pt x="1711056" y="383032"/>
                  <a:pt x="1711056" y="855527"/>
                </a:cubicBezTo>
                <a:cubicBezTo>
                  <a:pt x="1711056" y="1328022"/>
                  <a:pt x="1328023" y="1711054"/>
                  <a:pt x="855528" y="1711054"/>
                </a:cubicBezTo>
                <a:cubicBezTo>
                  <a:pt x="383033" y="1711054"/>
                  <a:pt x="0" y="1328022"/>
                  <a:pt x="0" y="855527"/>
                </a:cubicBezTo>
                <a:cubicBezTo>
                  <a:pt x="0" y="383032"/>
                  <a:pt x="383033" y="0"/>
                  <a:pt x="855528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12130" y="1939464"/>
            <a:ext cx="1155364" cy="1155364"/>
          </a:xfrm>
          <a:custGeom>
            <a:avLst/>
            <a:gdLst>
              <a:gd name="connsiteX0" fmla="*/ 577682 w 1155364"/>
              <a:gd name="connsiteY0" fmla="*/ 0 h 1155364"/>
              <a:gd name="connsiteX1" fmla="*/ 1155364 w 1155364"/>
              <a:gd name="connsiteY1" fmla="*/ 577682 h 1155364"/>
              <a:gd name="connsiteX2" fmla="*/ 577682 w 1155364"/>
              <a:gd name="connsiteY2" fmla="*/ 1155364 h 1155364"/>
              <a:gd name="connsiteX3" fmla="*/ 0 w 1155364"/>
              <a:gd name="connsiteY3" fmla="*/ 577682 h 1155364"/>
              <a:gd name="connsiteX4" fmla="*/ 577682 w 1155364"/>
              <a:gd name="connsiteY4" fmla="*/ 0 h 115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364" h="1155364">
                <a:moveTo>
                  <a:pt x="577682" y="0"/>
                </a:moveTo>
                <a:cubicBezTo>
                  <a:pt x="896727" y="0"/>
                  <a:pt x="1155364" y="258637"/>
                  <a:pt x="1155364" y="577682"/>
                </a:cubicBezTo>
                <a:cubicBezTo>
                  <a:pt x="1155364" y="896727"/>
                  <a:pt x="896727" y="1155364"/>
                  <a:pt x="577682" y="1155364"/>
                </a:cubicBezTo>
                <a:cubicBezTo>
                  <a:pt x="258637" y="1155364"/>
                  <a:pt x="0" y="896727"/>
                  <a:pt x="0" y="577682"/>
                </a:cubicBezTo>
                <a:cubicBezTo>
                  <a:pt x="0" y="258637"/>
                  <a:pt x="258637" y="0"/>
                  <a:pt x="577682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079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249588" y="1939464"/>
            <a:ext cx="1155364" cy="1155364"/>
          </a:xfrm>
          <a:custGeom>
            <a:avLst/>
            <a:gdLst>
              <a:gd name="connsiteX0" fmla="*/ 577682 w 1155364"/>
              <a:gd name="connsiteY0" fmla="*/ 0 h 1155364"/>
              <a:gd name="connsiteX1" fmla="*/ 1155364 w 1155364"/>
              <a:gd name="connsiteY1" fmla="*/ 577682 h 1155364"/>
              <a:gd name="connsiteX2" fmla="*/ 577682 w 1155364"/>
              <a:gd name="connsiteY2" fmla="*/ 1155364 h 1155364"/>
              <a:gd name="connsiteX3" fmla="*/ 0 w 1155364"/>
              <a:gd name="connsiteY3" fmla="*/ 577682 h 1155364"/>
              <a:gd name="connsiteX4" fmla="*/ 577682 w 1155364"/>
              <a:gd name="connsiteY4" fmla="*/ 0 h 115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364" h="1155364">
                <a:moveTo>
                  <a:pt x="577682" y="0"/>
                </a:moveTo>
                <a:cubicBezTo>
                  <a:pt x="896727" y="0"/>
                  <a:pt x="1155364" y="258637"/>
                  <a:pt x="1155364" y="577682"/>
                </a:cubicBezTo>
                <a:cubicBezTo>
                  <a:pt x="1155364" y="896727"/>
                  <a:pt x="896727" y="1155364"/>
                  <a:pt x="577682" y="1155364"/>
                </a:cubicBezTo>
                <a:cubicBezTo>
                  <a:pt x="258637" y="1155364"/>
                  <a:pt x="0" y="896727"/>
                  <a:pt x="0" y="577682"/>
                </a:cubicBezTo>
                <a:cubicBezTo>
                  <a:pt x="0" y="258637"/>
                  <a:pt x="258637" y="0"/>
                  <a:pt x="577682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080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787046" y="1939464"/>
            <a:ext cx="1155364" cy="1155364"/>
          </a:xfrm>
          <a:custGeom>
            <a:avLst/>
            <a:gdLst>
              <a:gd name="connsiteX0" fmla="*/ 577682 w 1155364"/>
              <a:gd name="connsiteY0" fmla="*/ 0 h 1155364"/>
              <a:gd name="connsiteX1" fmla="*/ 1155364 w 1155364"/>
              <a:gd name="connsiteY1" fmla="*/ 577682 h 1155364"/>
              <a:gd name="connsiteX2" fmla="*/ 577682 w 1155364"/>
              <a:gd name="connsiteY2" fmla="*/ 1155364 h 1155364"/>
              <a:gd name="connsiteX3" fmla="*/ 0 w 1155364"/>
              <a:gd name="connsiteY3" fmla="*/ 577682 h 1155364"/>
              <a:gd name="connsiteX4" fmla="*/ 577682 w 1155364"/>
              <a:gd name="connsiteY4" fmla="*/ 0 h 115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364" h="1155364">
                <a:moveTo>
                  <a:pt x="577682" y="0"/>
                </a:moveTo>
                <a:cubicBezTo>
                  <a:pt x="896727" y="0"/>
                  <a:pt x="1155364" y="258637"/>
                  <a:pt x="1155364" y="577682"/>
                </a:cubicBezTo>
                <a:cubicBezTo>
                  <a:pt x="1155364" y="896727"/>
                  <a:pt x="896727" y="1155364"/>
                  <a:pt x="577682" y="1155364"/>
                </a:cubicBezTo>
                <a:cubicBezTo>
                  <a:pt x="258637" y="1155364"/>
                  <a:pt x="0" y="896727"/>
                  <a:pt x="0" y="577682"/>
                </a:cubicBezTo>
                <a:cubicBezTo>
                  <a:pt x="0" y="258637"/>
                  <a:pt x="258637" y="0"/>
                  <a:pt x="577682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049081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324504" y="1939464"/>
            <a:ext cx="1155364" cy="1155364"/>
          </a:xfrm>
          <a:custGeom>
            <a:avLst/>
            <a:gdLst>
              <a:gd name="connsiteX0" fmla="*/ 577682 w 1155364"/>
              <a:gd name="connsiteY0" fmla="*/ 0 h 1155364"/>
              <a:gd name="connsiteX1" fmla="*/ 1155364 w 1155364"/>
              <a:gd name="connsiteY1" fmla="*/ 577682 h 1155364"/>
              <a:gd name="connsiteX2" fmla="*/ 577682 w 1155364"/>
              <a:gd name="connsiteY2" fmla="*/ 1155364 h 1155364"/>
              <a:gd name="connsiteX3" fmla="*/ 0 w 1155364"/>
              <a:gd name="connsiteY3" fmla="*/ 577682 h 1155364"/>
              <a:gd name="connsiteX4" fmla="*/ 577682 w 1155364"/>
              <a:gd name="connsiteY4" fmla="*/ 0 h 115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364" h="1155364">
                <a:moveTo>
                  <a:pt x="577682" y="0"/>
                </a:moveTo>
                <a:cubicBezTo>
                  <a:pt x="896727" y="0"/>
                  <a:pt x="1155364" y="258637"/>
                  <a:pt x="1155364" y="577682"/>
                </a:cubicBezTo>
                <a:cubicBezTo>
                  <a:pt x="1155364" y="896727"/>
                  <a:pt x="896727" y="1155364"/>
                  <a:pt x="577682" y="1155364"/>
                </a:cubicBezTo>
                <a:cubicBezTo>
                  <a:pt x="258637" y="1155364"/>
                  <a:pt x="0" y="896727"/>
                  <a:pt x="0" y="577682"/>
                </a:cubicBezTo>
                <a:cubicBezTo>
                  <a:pt x="0" y="258637"/>
                  <a:pt x="258637" y="0"/>
                  <a:pt x="577682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9" name="图片占位符 7"/>
          <p:cNvSpPr>
            <a:spLocks noGrp="1"/>
          </p:cNvSpPr>
          <p:nvPr>
            <p:ph type="pic" sz="quarter" idx="10"/>
          </p:nvPr>
        </p:nvSpPr>
        <p:spPr>
          <a:xfrm>
            <a:off x="5509646" y="1913617"/>
            <a:ext cx="1154380" cy="1154380"/>
          </a:xfrm>
          <a:custGeom>
            <a:avLst/>
            <a:gdLst>
              <a:gd name="connsiteX0" fmla="*/ 577190 w 1154380"/>
              <a:gd name="connsiteY0" fmla="*/ 0 h 1154380"/>
              <a:gd name="connsiteX1" fmla="*/ 1154380 w 1154380"/>
              <a:gd name="connsiteY1" fmla="*/ 577190 h 1154380"/>
              <a:gd name="connsiteX2" fmla="*/ 577190 w 1154380"/>
              <a:gd name="connsiteY2" fmla="*/ 1154380 h 1154380"/>
              <a:gd name="connsiteX3" fmla="*/ 0 w 1154380"/>
              <a:gd name="connsiteY3" fmla="*/ 577190 h 1154380"/>
              <a:gd name="connsiteX4" fmla="*/ 577190 w 1154380"/>
              <a:gd name="connsiteY4" fmla="*/ 0 h 11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380" h="1154380">
                <a:moveTo>
                  <a:pt x="577190" y="0"/>
                </a:moveTo>
                <a:cubicBezTo>
                  <a:pt x="895963" y="0"/>
                  <a:pt x="1154380" y="258417"/>
                  <a:pt x="1154380" y="577190"/>
                </a:cubicBezTo>
                <a:cubicBezTo>
                  <a:pt x="1154380" y="895963"/>
                  <a:pt x="895963" y="1154380"/>
                  <a:pt x="577190" y="1154380"/>
                </a:cubicBezTo>
                <a:cubicBezTo>
                  <a:pt x="258417" y="1154380"/>
                  <a:pt x="0" y="895963"/>
                  <a:pt x="0" y="577190"/>
                </a:cubicBezTo>
                <a:cubicBezTo>
                  <a:pt x="0" y="258417"/>
                  <a:pt x="258417" y="0"/>
                  <a:pt x="577190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48980" name="图片占位符 8"/>
          <p:cNvSpPr>
            <a:spLocks noGrp="1"/>
          </p:cNvSpPr>
          <p:nvPr>
            <p:ph type="pic" sz="quarter" idx="11"/>
          </p:nvPr>
        </p:nvSpPr>
        <p:spPr>
          <a:xfrm>
            <a:off x="5509646" y="4491717"/>
            <a:ext cx="1154380" cy="1154380"/>
          </a:xfrm>
          <a:custGeom>
            <a:avLst/>
            <a:gdLst>
              <a:gd name="connsiteX0" fmla="*/ 577190 w 1154380"/>
              <a:gd name="connsiteY0" fmla="*/ 0 h 1154380"/>
              <a:gd name="connsiteX1" fmla="*/ 1154380 w 1154380"/>
              <a:gd name="connsiteY1" fmla="*/ 577190 h 1154380"/>
              <a:gd name="connsiteX2" fmla="*/ 577190 w 1154380"/>
              <a:gd name="connsiteY2" fmla="*/ 1154380 h 1154380"/>
              <a:gd name="connsiteX3" fmla="*/ 0 w 1154380"/>
              <a:gd name="connsiteY3" fmla="*/ 577190 h 1154380"/>
              <a:gd name="connsiteX4" fmla="*/ 577190 w 1154380"/>
              <a:gd name="connsiteY4" fmla="*/ 0 h 11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380" h="1154380">
                <a:moveTo>
                  <a:pt x="577190" y="0"/>
                </a:moveTo>
                <a:cubicBezTo>
                  <a:pt x="895963" y="0"/>
                  <a:pt x="1154380" y="258417"/>
                  <a:pt x="1154380" y="577190"/>
                </a:cubicBezTo>
                <a:cubicBezTo>
                  <a:pt x="1154380" y="895963"/>
                  <a:pt x="895963" y="1154380"/>
                  <a:pt x="577190" y="1154380"/>
                </a:cubicBezTo>
                <a:cubicBezTo>
                  <a:pt x="258417" y="1154380"/>
                  <a:pt x="0" y="895963"/>
                  <a:pt x="0" y="577190"/>
                </a:cubicBezTo>
                <a:cubicBezTo>
                  <a:pt x="0" y="258417"/>
                  <a:pt x="258417" y="0"/>
                  <a:pt x="577190" y="0"/>
                </a:cubicBez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143794" y="1495036"/>
            <a:ext cx="4633912" cy="1968500"/>
          </a:xfrm>
          <a:custGeom>
            <a:avLst/>
            <a:gdLst>
              <a:gd name="connsiteX0" fmla="*/ 0 w 4633912"/>
              <a:gd name="connsiteY0" fmla="*/ 0 h 1968500"/>
              <a:gd name="connsiteX1" fmla="*/ 4633912 w 4633912"/>
              <a:gd name="connsiteY1" fmla="*/ 0 h 1968500"/>
              <a:gd name="connsiteX2" fmla="*/ 4633912 w 4633912"/>
              <a:gd name="connsiteY2" fmla="*/ 1968500 h 1968500"/>
              <a:gd name="connsiteX3" fmla="*/ 0 w 4633912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912" h="1968500">
                <a:moveTo>
                  <a:pt x="0" y="0"/>
                </a:moveTo>
                <a:lnTo>
                  <a:pt x="4633912" y="0"/>
                </a:lnTo>
                <a:lnTo>
                  <a:pt x="4633912" y="1968500"/>
                </a:lnTo>
                <a:lnTo>
                  <a:pt x="0" y="1968500"/>
                </a:ln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49071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6414294" y="1495036"/>
            <a:ext cx="4633912" cy="1968500"/>
          </a:xfrm>
          <a:custGeom>
            <a:avLst/>
            <a:gdLst>
              <a:gd name="connsiteX0" fmla="*/ 0 w 4633912"/>
              <a:gd name="connsiteY0" fmla="*/ 0 h 1968500"/>
              <a:gd name="connsiteX1" fmla="*/ 4633912 w 4633912"/>
              <a:gd name="connsiteY1" fmla="*/ 0 h 1968500"/>
              <a:gd name="connsiteX2" fmla="*/ 4633912 w 4633912"/>
              <a:gd name="connsiteY2" fmla="*/ 1968500 h 1968500"/>
              <a:gd name="connsiteX3" fmla="*/ 0 w 4633912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912" h="1968500">
                <a:moveTo>
                  <a:pt x="0" y="0"/>
                </a:moveTo>
                <a:lnTo>
                  <a:pt x="4633912" y="0"/>
                </a:lnTo>
                <a:lnTo>
                  <a:pt x="4633912" y="1968500"/>
                </a:lnTo>
                <a:lnTo>
                  <a:pt x="0" y="1968500"/>
                </a:ln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49072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143794" y="3984236"/>
            <a:ext cx="4633912" cy="1968500"/>
          </a:xfrm>
          <a:custGeom>
            <a:avLst/>
            <a:gdLst>
              <a:gd name="connsiteX0" fmla="*/ 0 w 4633912"/>
              <a:gd name="connsiteY0" fmla="*/ 0 h 1968500"/>
              <a:gd name="connsiteX1" fmla="*/ 4633912 w 4633912"/>
              <a:gd name="connsiteY1" fmla="*/ 0 h 1968500"/>
              <a:gd name="connsiteX2" fmla="*/ 4633912 w 4633912"/>
              <a:gd name="connsiteY2" fmla="*/ 1968500 h 1968500"/>
              <a:gd name="connsiteX3" fmla="*/ 0 w 4633912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912" h="1968500">
                <a:moveTo>
                  <a:pt x="0" y="0"/>
                </a:moveTo>
                <a:lnTo>
                  <a:pt x="4633912" y="0"/>
                </a:lnTo>
                <a:lnTo>
                  <a:pt x="4633912" y="1968500"/>
                </a:lnTo>
                <a:lnTo>
                  <a:pt x="0" y="1968500"/>
                </a:ln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049073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414294" y="3984236"/>
            <a:ext cx="4633912" cy="1968500"/>
          </a:xfrm>
          <a:custGeom>
            <a:avLst/>
            <a:gdLst>
              <a:gd name="connsiteX0" fmla="*/ 0 w 4633912"/>
              <a:gd name="connsiteY0" fmla="*/ 0 h 1968500"/>
              <a:gd name="connsiteX1" fmla="*/ 4633912 w 4633912"/>
              <a:gd name="connsiteY1" fmla="*/ 0 h 1968500"/>
              <a:gd name="connsiteX2" fmla="*/ 4633912 w 4633912"/>
              <a:gd name="connsiteY2" fmla="*/ 1968500 h 1968500"/>
              <a:gd name="connsiteX3" fmla="*/ 0 w 4633912"/>
              <a:gd name="connsiteY3" fmla="*/ 1968500 h 196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912" h="1968500">
                <a:moveTo>
                  <a:pt x="0" y="0"/>
                </a:moveTo>
                <a:lnTo>
                  <a:pt x="4633912" y="0"/>
                </a:lnTo>
                <a:lnTo>
                  <a:pt x="4633912" y="1968500"/>
                </a:lnTo>
                <a:lnTo>
                  <a:pt x="0" y="1968500"/>
                </a:lnTo>
                <a:close/>
              </a:path>
            </a:pathLst>
          </a:custGeom>
          <a:ln w="6350"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7" Type="http://schemas.openxmlformats.org/officeDocument/2006/relationships/theme" Target="../theme/theme2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7"/>
          <p:cNvPicPr>
            <a:picLocks noChangeAspect="1"/>
          </p:cNvPicPr>
          <p:nvPr userDrawn="1"/>
        </p:nvPicPr>
        <p:blipFill rotWithShape="1">
          <a:blip r:embed="rId10" cstate="email"/>
          <a:srcRect l="1983" t="1983" r="1983" b="19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7153" name="图片 9"/>
          <p:cNvPicPr>
            <a:picLocks noChangeAspect="1"/>
          </p:cNvPicPr>
          <p:nvPr userDrawn="1"/>
        </p:nvPicPr>
        <p:blipFill>
          <a:blip r:embed="rId11" cstate="email"/>
          <a:stretch>
            <a:fillRect/>
          </a:stretch>
        </p:blipFill>
        <p:spPr>
          <a:xfrm>
            <a:off x="11801" y="0"/>
            <a:ext cx="12168398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6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9007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9008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9009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9010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6" Type="http://schemas.openxmlformats.org/officeDocument/2006/relationships/tags" Target="../tags/tag98.xml"/><Relationship Id="rId5" Type="http://schemas.openxmlformats.org/officeDocument/2006/relationships/image" Target="../media/image12.png"/><Relationship Id="rId4" Type="http://schemas.openxmlformats.org/officeDocument/2006/relationships/tags" Target="../tags/tag97.xml"/><Relationship Id="rId3" Type="http://schemas.microsoft.com/office/2007/relationships/media" Target="../media/media3.mp4"/><Relationship Id="rId2" Type="http://schemas.openxmlformats.org/officeDocument/2006/relationships/video" Target="NULL" TargetMode="Externa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9.png"/><Relationship Id="rId12" Type="http://schemas.openxmlformats.org/officeDocument/2006/relationships/tags" Target="../tags/tag75.xml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6" Type="http://schemas.openxmlformats.org/officeDocument/2006/relationships/tags" Target="../tags/tag77.xml"/><Relationship Id="rId5" Type="http://schemas.openxmlformats.org/officeDocument/2006/relationships/image" Target="../media/image10.png"/><Relationship Id="rId4" Type="http://schemas.openxmlformats.org/officeDocument/2006/relationships/tags" Target="../tags/tag76.xml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文本框 7"/>
          <p:cNvSpPr txBox="1"/>
          <p:nvPr/>
        </p:nvSpPr>
        <p:spPr>
          <a:xfrm>
            <a:off x="2260606" y="4254500"/>
            <a:ext cx="767079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dist"/>
            <a:r>
              <a:rPr lang="zh-CN" altLang="en-US" sz="6000" dirty="0">
                <a:solidFill>
                  <a:srgbClr val="2FEFFF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密码管理器</a:t>
            </a:r>
            <a:endParaRPr lang="zh-CN" altLang="en-US" sz="6000" dirty="0">
              <a:solidFill>
                <a:srgbClr val="2FEFFF"/>
              </a:solidFill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grpSp>
        <p:nvGrpSpPr>
          <p:cNvPr id="91" name="组合 1"/>
          <p:cNvGrpSpPr/>
          <p:nvPr/>
        </p:nvGrpSpPr>
        <p:grpSpPr>
          <a:xfrm>
            <a:off x="1932311" y="6062980"/>
            <a:ext cx="8857603" cy="564403"/>
            <a:chOff x="5849" y="8954"/>
            <a:chExt cx="13949" cy="889"/>
          </a:xfrm>
        </p:grpSpPr>
        <p:sp>
          <p:nvSpPr>
            <p:cNvPr id="1048767" name="矩形 6"/>
            <p:cNvSpPr/>
            <p:nvPr/>
          </p:nvSpPr>
          <p:spPr>
            <a:xfrm>
              <a:off x="12168" y="8954"/>
              <a:ext cx="1417" cy="113"/>
            </a:xfrm>
            <a:prstGeom prst="rect">
              <a:avLst/>
            </a:prstGeom>
            <a:solidFill>
              <a:srgbClr val="62A2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68" name="文本框 8"/>
            <p:cNvSpPr txBox="1"/>
            <p:nvPr/>
          </p:nvSpPr>
          <p:spPr>
            <a:xfrm>
              <a:off x="5849" y="9213"/>
              <a:ext cx="9400" cy="6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汇报人：李婉晴  陈霖婕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48769" name="文本框 9"/>
            <p:cNvSpPr txBox="1"/>
            <p:nvPr/>
          </p:nvSpPr>
          <p:spPr>
            <a:xfrm>
              <a:off x="10398" y="9358"/>
              <a:ext cx="9400" cy="4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+mj-ea"/>
                  <a:ea typeface="+mj-ea"/>
                </a:rPr>
                <a:t>2023.12.13</a:t>
              </a:r>
              <a:endParaRPr lang="en-US" altLang="zh-CN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48770" name="文本框 260"/>
          <p:cNvSpPr txBox="1"/>
          <p:nvPr>
            <p:custDataLst>
              <p:tags r:id="rId1"/>
            </p:custDataLst>
          </p:nvPr>
        </p:nvSpPr>
        <p:spPr>
          <a:xfrm>
            <a:off x="2007876" y="5171440"/>
            <a:ext cx="8621331" cy="8915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5400" dirty="0">
                <a:solidFill>
                  <a:schemeClr val="bg1"/>
                </a:solidFill>
                <a:latin typeface="Agency FB" panose="020B0503020202020204" pitchFamily="34" charset="0"/>
                <a:ea typeface="汉仪菱心体简" panose="02010609000101010101" pitchFamily="49" charset="-122"/>
              </a:rPr>
              <a:t>PASSWORD   MANAGER</a:t>
            </a:r>
            <a:endParaRPr lang="en-US" altLang="zh-CN" sz="5400" dirty="0">
              <a:solidFill>
                <a:schemeClr val="bg1"/>
              </a:solidFill>
              <a:latin typeface="Agency FB" panose="020B0503020202020204" pitchFamily="34" charset="0"/>
              <a:ea typeface="汉仪菱心体简" panose="0201060900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6" grpId="0"/>
      <p:bldP spid="104877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12"/>
          <p:cNvGrpSpPr/>
          <p:nvPr/>
        </p:nvGrpSpPr>
        <p:grpSpPr>
          <a:xfrm>
            <a:off x="220527" y="252628"/>
            <a:ext cx="3800450" cy="521970"/>
            <a:chOff x="276250" y="250765"/>
            <a:chExt cx="3800450" cy="521970"/>
          </a:xfrm>
        </p:grpSpPr>
        <p:sp>
          <p:nvSpPr>
            <p:cNvPr id="1048799" name="文本框 14"/>
            <p:cNvSpPr txBox="1"/>
            <p:nvPr/>
          </p:nvSpPr>
          <p:spPr>
            <a:xfrm>
              <a:off x="781626" y="250765"/>
              <a:ext cx="329507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功能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01" name="组合 15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8800" name="菱形 16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01" name="菱形 17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102" name="组合 3"/>
          <p:cNvGrpSpPr/>
          <p:nvPr/>
        </p:nvGrpSpPr>
        <p:grpSpPr>
          <a:xfrm>
            <a:off x="8891905" y="-847785"/>
            <a:ext cx="1574800" cy="3028994"/>
            <a:chOff x="5308600" y="250765"/>
            <a:chExt cx="1574800" cy="3028994"/>
          </a:xfrm>
        </p:grpSpPr>
        <p:grpSp>
          <p:nvGrpSpPr>
            <p:cNvPr id="103" name="组合 2"/>
            <p:cNvGrpSpPr/>
            <p:nvPr/>
          </p:nvGrpSpPr>
          <p:grpSpPr>
            <a:xfrm>
              <a:off x="5308600" y="1695745"/>
              <a:ext cx="1574800" cy="1584014"/>
              <a:chOff x="1810769" y="2556701"/>
              <a:chExt cx="2455238" cy="2469603"/>
            </a:xfrm>
          </p:grpSpPr>
          <p:pic>
            <p:nvPicPr>
              <p:cNvPr id="2097167" name="图片 8"/>
              <p:cNvPicPr>
                <a:picLocks noChangeAspect="1"/>
              </p:cNvPicPr>
              <p:nvPr/>
            </p:nvPicPr>
            <p:blipFill>
              <a:blip r:embed="rId1" cstate="email"/>
              <a:stretch>
                <a:fillRect/>
              </a:stretch>
            </p:blipFill>
            <p:spPr>
              <a:xfrm>
                <a:off x="1810769" y="2556701"/>
                <a:ext cx="2426663" cy="1711559"/>
              </a:xfrm>
              <a:prstGeom prst="rect">
                <a:avLst/>
              </a:prstGeom>
            </p:spPr>
          </p:pic>
          <p:pic>
            <p:nvPicPr>
              <p:cNvPr id="2097168" name="图片 9"/>
              <p:cNvPicPr>
                <a:picLocks noChangeAspect="1"/>
              </p:cNvPicPr>
              <p:nvPr/>
            </p:nvPicPr>
            <p:blipFill>
              <a:blip r:embed="rId1" cstate="email"/>
              <a:stretch>
                <a:fillRect/>
              </a:stretch>
            </p:blipFill>
            <p:spPr>
              <a:xfrm flipH="1" flipV="1">
                <a:off x="1839344" y="3314745"/>
                <a:ext cx="2426663" cy="1711559"/>
              </a:xfrm>
              <a:prstGeom prst="rect">
                <a:avLst/>
              </a:prstGeom>
            </p:spPr>
          </p:pic>
          <p:sp>
            <p:nvSpPr>
              <p:cNvPr id="1048802" name="椭圆 1"/>
              <p:cNvSpPr/>
              <p:nvPr/>
            </p:nvSpPr>
            <p:spPr>
              <a:xfrm>
                <a:off x="2124215" y="2896380"/>
                <a:ext cx="1799770" cy="179977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3145745" name="直接连接符 23"/>
            <p:cNvCxnSpPr/>
            <p:nvPr/>
          </p:nvCxnSpPr>
          <p:spPr>
            <a:xfrm>
              <a:off x="6096000" y="250765"/>
              <a:ext cx="0" cy="1235135"/>
            </a:xfrm>
            <a:prstGeom prst="line">
              <a:avLst/>
            </a:prstGeom>
            <a:ln w="25400">
              <a:solidFill>
                <a:srgbClr val="2FE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803" name="椭圆 24"/>
            <p:cNvSpPr/>
            <p:nvPr/>
          </p:nvSpPr>
          <p:spPr>
            <a:xfrm>
              <a:off x="5757004" y="2181958"/>
              <a:ext cx="677990" cy="617698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rgbClr val="0D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048804" name="矩形 28"/>
          <p:cNvSpPr/>
          <p:nvPr/>
        </p:nvSpPr>
        <p:spPr>
          <a:xfrm>
            <a:off x="8549005" y="2351405"/>
            <a:ext cx="224218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b="1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密码更新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48805" name="文本框 5"/>
          <p:cNvSpPr txBox="1"/>
          <p:nvPr/>
        </p:nvSpPr>
        <p:spPr>
          <a:xfrm>
            <a:off x="7909560" y="3203575"/>
            <a:ext cx="383540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选项字段集中计数器字段的用途，增加它，将获得一个新密码。</a:t>
            </a:r>
            <a:endParaRPr lang="zh-CN" altLang="zh-CN" kern="10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endParaRPr lang="zh-CN" altLang="en-US"/>
          </a:p>
        </p:txBody>
      </p:sp>
      <p:pic>
        <p:nvPicPr>
          <p:cNvPr id="2097169" name="12月11日(1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451.000000"/>
                </p14:media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70125" y="731520"/>
            <a:ext cx="3931920" cy="5694045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09560" y="3964305"/>
            <a:ext cx="3308350" cy="25120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199755" y="5429250"/>
            <a:ext cx="1185545" cy="37528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repeatCount="indefinite" fill="hold" display="1">
                  <p:stCondLst>
                    <p:cond delay="indefinite"/>
                  </p:stCondLst>
                </p:cTn>
                <p:tgtEl>
                  <p:spTgt spid="209716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97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209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26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324316" y="3088240"/>
            <a:ext cx="1177190" cy="1186346"/>
          </a:xfrm>
          <a:prstGeom prst="rect">
            <a:avLst/>
          </a:prstGeom>
        </p:spPr>
      </p:pic>
      <p:pic>
        <p:nvPicPr>
          <p:cNvPr id="2097171" name="图片 26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4520355" y="3088240"/>
            <a:ext cx="1177190" cy="1186346"/>
          </a:xfrm>
          <a:prstGeom prst="rect">
            <a:avLst/>
          </a:prstGeom>
        </p:spPr>
      </p:pic>
      <p:pic>
        <p:nvPicPr>
          <p:cNvPr id="2097172" name="图片 267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6716394" y="3088240"/>
            <a:ext cx="1177190" cy="1186346"/>
          </a:xfrm>
          <a:prstGeom prst="rect">
            <a:avLst/>
          </a:prstGeom>
        </p:spPr>
      </p:pic>
      <p:pic>
        <p:nvPicPr>
          <p:cNvPr id="2097173" name="图片 268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8912433" y="3088240"/>
            <a:ext cx="1177190" cy="1186346"/>
          </a:xfrm>
          <a:prstGeom prst="rect">
            <a:avLst/>
          </a:prstGeom>
        </p:spPr>
      </p:pic>
      <p:grpSp>
        <p:nvGrpSpPr>
          <p:cNvPr id="107" name="组合 271"/>
          <p:cNvGrpSpPr/>
          <p:nvPr/>
        </p:nvGrpSpPr>
        <p:grpSpPr>
          <a:xfrm>
            <a:off x="305278" y="250765"/>
            <a:ext cx="3800450" cy="521970"/>
            <a:chOff x="276250" y="250765"/>
            <a:chExt cx="3800450" cy="521970"/>
          </a:xfrm>
        </p:grpSpPr>
        <p:sp>
          <p:nvSpPr>
            <p:cNvPr id="1048809" name="文本框 273"/>
            <p:cNvSpPr txBox="1"/>
            <p:nvPr/>
          </p:nvSpPr>
          <p:spPr>
            <a:xfrm>
              <a:off x="781626" y="250765"/>
              <a:ext cx="329507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功能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08" name="组合 274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8810" name="菱形 275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811" name="菱形 276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145746" name="直接连接符 278"/>
          <p:cNvCxnSpPr/>
          <p:nvPr/>
        </p:nvCxnSpPr>
        <p:spPr>
          <a:xfrm>
            <a:off x="3620146" y="3681413"/>
            <a:ext cx="781569" cy="0"/>
          </a:xfrm>
          <a:prstGeom prst="line">
            <a:avLst/>
          </a:prstGeom>
          <a:ln>
            <a:solidFill>
              <a:srgbClr val="2FEFFF">
                <a:alpha val="50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280"/>
          <p:cNvCxnSpPr/>
          <p:nvPr/>
        </p:nvCxnSpPr>
        <p:spPr>
          <a:xfrm>
            <a:off x="5816185" y="3681413"/>
            <a:ext cx="781569" cy="0"/>
          </a:xfrm>
          <a:prstGeom prst="line">
            <a:avLst/>
          </a:prstGeom>
          <a:ln>
            <a:solidFill>
              <a:srgbClr val="2FEFFF">
                <a:alpha val="50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8" name="直接连接符 281"/>
          <p:cNvCxnSpPr/>
          <p:nvPr/>
        </p:nvCxnSpPr>
        <p:spPr>
          <a:xfrm>
            <a:off x="8012224" y="3681413"/>
            <a:ext cx="781569" cy="0"/>
          </a:xfrm>
          <a:prstGeom prst="line">
            <a:avLst/>
          </a:prstGeom>
          <a:ln>
            <a:solidFill>
              <a:srgbClr val="2FEFFF">
                <a:alpha val="50000"/>
              </a:srgb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2" name="文本框 283"/>
          <p:cNvSpPr txBox="1"/>
          <p:nvPr/>
        </p:nvSpPr>
        <p:spPr>
          <a:xfrm>
            <a:off x="2260542" y="3310978"/>
            <a:ext cx="130028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Agency FB" panose="020B0503020202020204" pitchFamily="34" charset="0"/>
                <a:ea typeface="汉仪菱心体简" panose="02010609000101010101" pitchFamily="49" charset="-122"/>
                <a:cs typeface="+mn-cs"/>
              </a:rPr>
              <a:t>01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FEFFF"/>
              </a:solidFill>
              <a:effectLst/>
              <a:uLnTx/>
              <a:uFillTx/>
              <a:latin typeface="Agency FB" panose="020B0503020202020204" pitchFamily="34" charset="0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1048813" name="文本框 284"/>
          <p:cNvSpPr txBox="1"/>
          <p:nvPr/>
        </p:nvSpPr>
        <p:spPr>
          <a:xfrm>
            <a:off x="4456581" y="3310978"/>
            <a:ext cx="130028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Agency FB" panose="020B0503020202020204" pitchFamily="34" charset="0"/>
                <a:ea typeface="汉仪菱心体简" panose="02010609000101010101" pitchFamily="49" charset="-122"/>
                <a:cs typeface="+mn-cs"/>
              </a:rPr>
              <a:t>02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FEFFF"/>
              </a:solidFill>
              <a:effectLst/>
              <a:uLnTx/>
              <a:uFillTx/>
              <a:latin typeface="Agency FB" panose="020B0503020202020204" pitchFamily="34" charset="0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1048814" name="文本框 285"/>
          <p:cNvSpPr txBox="1"/>
          <p:nvPr/>
        </p:nvSpPr>
        <p:spPr>
          <a:xfrm>
            <a:off x="6652620" y="3310978"/>
            <a:ext cx="130028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Agency FB" panose="020B0503020202020204" pitchFamily="34" charset="0"/>
                <a:ea typeface="汉仪菱心体简" panose="02010609000101010101" pitchFamily="49" charset="-122"/>
                <a:cs typeface="+mn-cs"/>
              </a:rPr>
              <a:t>03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FEFFF"/>
              </a:solidFill>
              <a:effectLst/>
              <a:uLnTx/>
              <a:uFillTx/>
              <a:latin typeface="Agency FB" panose="020B0503020202020204" pitchFamily="34" charset="0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1048815" name="文本框 286"/>
          <p:cNvSpPr txBox="1"/>
          <p:nvPr/>
        </p:nvSpPr>
        <p:spPr>
          <a:xfrm>
            <a:off x="8848659" y="3310978"/>
            <a:ext cx="130028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Agency FB" panose="020B0503020202020204" pitchFamily="34" charset="0"/>
                <a:ea typeface="汉仪菱心体简" panose="02010609000101010101" pitchFamily="49" charset="-122"/>
                <a:cs typeface="+mn-cs"/>
              </a:rPr>
              <a:t>04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2FEFFF"/>
              </a:solidFill>
              <a:effectLst/>
              <a:uLnTx/>
              <a:uFillTx/>
              <a:latin typeface="Agency FB" panose="020B0503020202020204" pitchFamily="34" charset="0"/>
              <a:ea typeface="汉仪菱心体简" panose="02010609000101010101" pitchFamily="49" charset="-122"/>
              <a:cs typeface="+mn-cs"/>
            </a:endParaRPr>
          </a:p>
        </p:txBody>
      </p:sp>
      <p:grpSp>
        <p:nvGrpSpPr>
          <p:cNvPr id="109" name="组合 288"/>
          <p:cNvGrpSpPr/>
          <p:nvPr/>
        </p:nvGrpSpPr>
        <p:grpSpPr>
          <a:xfrm>
            <a:off x="1789697" y="4424754"/>
            <a:ext cx="2241974" cy="1510229"/>
            <a:chOff x="4612882" y="4479046"/>
            <a:chExt cx="2241974" cy="1510229"/>
          </a:xfrm>
        </p:grpSpPr>
        <p:sp>
          <p:nvSpPr>
            <p:cNvPr id="1048816" name="矩形 289"/>
            <p:cNvSpPr/>
            <p:nvPr/>
          </p:nvSpPr>
          <p:spPr>
            <a:xfrm>
              <a:off x="4612882" y="5013280"/>
              <a:ext cx="2241974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16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用户只需记住1个密码（主密码），就可以生成其他网站所需的密码</a:t>
              </a:r>
              <a:endParaRPr lang="zh-CN" altLang="zh-CN" sz="16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817" name="矩形 290"/>
            <p:cNvSpPr/>
            <p:nvPr/>
          </p:nvSpPr>
          <p:spPr>
            <a:xfrm>
              <a:off x="4612882" y="4479046"/>
              <a:ext cx="2241974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>
                  <a:solidFill>
                    <a:srgbClr val="FFFFFF"/>
                  </a:solidFill>
                  <a:cs typeface="+mn-cs"/>
                </a:rPr>
                <a:t>密码生成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70000"/>
                  </a:srgb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0" name="组合 291"/>
          <p:cNvGrpSpPr/>
          <p:nvPr/>
        </p:nvGrpSpPr>
        <p:grpSpPr>
          <a:xfrm>
            <a:off x="6191812" y="4424754"/>
            <a:ext cx="2241974" cy="1113354"/>
            <a:chOff x="4612882" y="4479046"/>
            <a:chExt cx="2241974" cy="1113354"/>
          </a:xfrm>
        </p:grpSpPr>
        <p:sp>
          <p:nvSpPr>
            <p:cNvPr id="1048818" name="矩形 292"/>
            <p:cNvSpPr/>
            <p:nvPr/>
          </p:nvSpPr>
          <p:spPr>
            <a:xfrm>
              <a:off x="4612882" y="5013280"/>
              <a:ext cx="2241974" cy="5791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14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在不更改主密码的情况下更改密码</a:t>
              </a:r>
              <a:endParaRPr lang="zh-CN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819" name="矩形 293"/>
            <p:cNvSpPr/>
            <p:nvPr/>
          </p:nvSpPr>
          <p:spPr>
            <a:xfrm>
              <a:off x="4612882" y="4479046"/>
              <a:ext cx="2241974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FFFFFF"/>
                  </a:solidFill>
                </a:rPr>
                <a:t>密码更新</a:t>
              </a:r>
              <a:endParaRPr lang="zh-CN" altLang="en-US" sz="28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1" name="组合 297"/>
          <p:cNvGrpSpPr/>
          <p:nvPr/>
        </p:nvGrpSpPr>
        <p:grpSpPr>
          <a:xfrm>
            <a:off x="8434075" y="1494583"/>
            <a:ext cx="2241974" cy="1400374"/>
            <a:chOff x="4612882" y="4479046"/>
            <a:chExt cx="2241974" cy="1400374"/>
          </a:xfrm>
        </p:grpSpPr>
        <p:sp>
          <p:nvSpPr>
            <p:cNvPr id="1048820" name="矩形 298"/>
            <p:cNvSpPr/>
            <p:nvPr/>
          </p:nvSpPr>
          <p:spPr>
            <a:xfrm>
              <a:off x="4612882" y="5013280"/>
              <a:ext cx="2241974" cy="86614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14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用户可以在电脑、手机、平板等设备上同步更新和使用密码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48821" name="矩形 299"/>
            <p:cNvSpPr/>
            <p:nvPr/>
          </p:nvSpPr>
          <p:spPr>
            <a:xfrm>
              <a:off x="4612882" y="4479046"/>
              <a:ext cx="2241974" cy="5943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>
                  <a:solidFill>
                    <a:schemeClr val="bg1"/>
                  </a:solidFill>
                  <a:cs typeface="+mn-cs"/>
                </a:rPr>
                <a:t>多平台使用</a:t>
              </a:r>
              <a:endParaRPr kumimoji="0" lang="zh-CN" altLang="en-US" sz="2800" b="1" i="0" u="none" strike="noStrike" kern="1200" cap="none" spc="0" normalizeH="0" baseline="0">
                <a:solidFill>
                  <a:schemeClr val="bg1"/>
                </a:solidFill>
                <a:cs typeface="+mn-cs"/>
              </a:endParaRPr>
            </a:p>
          </p:txBody>
        </p:sp>
      </p:grpSp>
      <p:grpSp>
        <p:nvGrpSpPr>
          <p:cNvPr id="112" name="组合 300"/>
          <p:cNvGrpSpPr/>
          <p:nvPr/>
        </p:nvGrpSpPr>
        <p:grpSpPr>
          <a:xfrm>
            <a:off x="3501528" y="1312942"/>
            <a:ext cx="3467100" cy="1357194"/>
            <a:chOff x="4164572" y="4297436"/>
            <a:chExt cx="3467100" cy="1357194"/>
          </a:xfrm>
        </p:grpSpPr>
        <p:sp>
          <p:nvSpPr>
            <p:cNvPr id="1048822" name="矩形 301"/>
            <p:cNvSpPr/>
            <p:nvPr/>
          </p:nvSpPr>
          <p:spPr>
            <a:xfrm>
              <a:off x="4612882" y="4831670"/>
              <a:ext cx="2241974" cy="8229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zh-CN" sz="1400" dirty="0">
                  <a:solidFill>
                    <a:schemeClr val="tx2">
                      <a:lumMod val="20000"/>
                      <a:lumOff val="80000"/>
                    </a:schemeClr>
                  </a:solidFill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除了主密码和生成密码之外的所有内容，以便能够生成密码。</a:t>
              </a:r>
              <a:endParaRPr lang="zh-CN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8823" name="矩形 302"/>
            <p:cNvSpPr/>
            <p:nvPr/>
          </p:nvSpPr>
          <p:spPr>
            <a:xfrm>
              <a:off x="4164572" y="4297436"/>
              <a:ext cx="3467100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>
                  <a:solidFill>
                    <a:srgbClr val="FFFFFF"/>
                  </a:solidFill>
                  <a:cs typeface="+mn-cs"/>
                </a:rPr>
                <a:t>配合特定密码规则</a:t>
              </a:r>
              <a:endParaRPr kumimoji="0" lang="zh-CN" altLang="en-US" sz="2800" b="1" i="0" u="none" strike="noStrike" kern="1200" cap="none" spc="0" normalizeH="0" baseline="0">
                <a:solidFill>
                  <a:srgbClr val="FFFFFF"/>
                </a:solidFill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45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145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2" grpId="0"/>
      <p:bldP spid="1048813" grpId="0"/>
      <p:bldP spid="1048814" grpId="0"/>
      <p:bldP spid="10488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组合 182"/>
          <p:cNvGrpSpPr/>
          <p:nvPr/>
        </p:nvGrpSpPr>
        <p:grpSpPr>
          <a:xfrm>
            <a:off x="4794821" y="1346200"/>
            <a:ext cx="2602358" cy="2616200"/>
            <a:chOff x="1180193" y="468703"/>
            <a:chExt cx="4810485" cy="4836075"/>
          </a:xfrm>
        </p:grpSpPr>
        <p:grpSp>
          <p:nvGrpSpPr>
            <p:cNvPr id="117" name="组合 8"/>
            <p:cNvGrpSpPr/>
            <p:nvPr/>
          </p:nvGrpSpPr>
          <p:grpSpPr>
            <a:xfrm>
              <a:off x="2444965" y="1725776"/>
              <a:ext cx="2332385" cy="2321929"/>
              <a:chOff x="4932984" y="2268036"/>
              <a:chExt cx="2332385" cy="2321929"/>
            </a:xfrm>
          </p:grpSpPr>
          <p:sp>
            <p:nvSpPr>
              <p:cNvPr id="1048827" name="矩形 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28" name="椭圆 1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29" name="椭圆 1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30" name="椭圆 1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31" name="椭圆 1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18" name="组合 14"/>
            <p:cNvGrpSpPr/>
            <p:nvPr/>
          </p:nvGrpSpPr>
          <p:grpSpPr>
            <a:xfrm rot="-5400000">
              <a:off x="1174965" y="1725776"/>
              <a:ext cx="2332385" cy="2321929"/>
              <a:chOff x="4932984" y="2268036"/>
              <a:chExt cx="2332385" cy="2321929"/>
            </a:xfrm>
          </p:grpSpPr>
          <p:sp>
            <p:nvSpPr>
              <p:cNvPr id="1048832" name="矩形 1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33" name="椭圆 1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34" name="椭圆 1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35" name="椭圆 1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36" name="椭圆 1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19" name="组合 20"/>
            <p:cNvGrpSpPr/>
            <p:nvPr/>
          </p:nvGrpSpPr>
          <p:grpSpPr>
            <a:xfrm rot="-3436364">
              <a:off x="1376573" y="1039162"/>
              <a:ext cx="2332385" cy="2321929"/>
              <a:chOff x="4932984" y="2268036"/>
              <a:chExt cx="2332385" cy="2321929"/>
            </a:xfrm>
          </p:grpSpPr>
          <p:sp>
            <p:nvSpPr>
              <p:cNvPr id="1048837" name="矩形 21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38" name="椭圆 22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39" name="椭圆 23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40" name="椭圆 24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41" name="椭圆 25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20" name="组合 26"/>
            <p:cNvGrpSpPr/>
            <p:nvPr/>
          </p:nvGrpSpPr>
          <p:grpSpPr>
            <a:xfrm rot="-1472727">
              <a:off x="1917388" y="570543"/>
              <a:ext cx="2332385" cy="2321929"/>
              <a:chOff x="4932984" y="2268036"/>
              <a:chExt cx="2332385" cy="2321929"/>
            </a:xfrm>
          </p:grpSpPr>
          <p:sp>
            <p:nvSpPr>
              <p:cNvPr id="1048842" name="矩形 27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43" name="椭圆 28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44" name="椭圆 29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45" name="椭圆 30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46" name="椭圆 31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21" name="组合 32"/>
            <p:cNvGrpSpPr/>
            <p:nvPr/>
          </p:nvGrpSpPr>
          <p:grpSpPr>
            <a:xfrm rot="490909">
              <a:off x="2625705" y="468703"/>
              <a:ext cx="2332385" cy="2321929"/>
              <a:chOff x="4932984" y="2268036"/>
              <a:chExt cx="2332385" cy="2321929"/>
            </a:xfrm>
          </p:grpSpPr>
          <p:sp>
            <p:nvSpPr>
              <p:cNvPr id="1048847" name="矩形 33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48" name="椭圆 34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49" name="椭圆 35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50" name="椭圆 36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51" name="椭圆 37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22" name="组合 38"/>
            <p:cNvGrpSpPr/>
            <p:nvPr/>
          </p:nvGrpSpPr>
          <p:grpSpPr>
            <a:xfrm rot="2454545">
              <a:off x="3276638" y="765974"/>
              <a:ext cx="2332385" cy="2321929"/>
              <a:chOff x="4932984" y="2268036"/>
              <a:chExt cx="2332385" cy="2321929"/>
            </a:xfrm>
          </p:grpSpPr>
          <p:sp>
            <p:nvSpPr>
              <p:cNvPr id="1048852" name="矩形 3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53" name="椭圆 4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54" name="椭圆 4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55" name="椭圆 4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56" name="椭圆 4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23" name="组合 44"/>
            <p:cNvGrpSpPr/>
            <p:nvPr/>
          </p:nvGrpSpPr>
          <p:grpSpPr>
            <a:xfrm rot="4418181">
              <a:off x="3663521" y="1367975"/>
              <a:ext cx="2332385" cy="2321929"/>
              <a:chOff x="4932984" y="2268036"/>
              <a:chExt cx="2332385" cy="2321929"/>
            </a:xfrm>
          </p:grpSpPr>
          <p:sp>
            <p:nvSpPr>
              <p:cNvPr id="1048857" name="矩形 4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58" name="椭圆 4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59" name="椭圆 4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60" name="椭圆 4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61" name="椭圆 4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24" name="组合 50"/>
            <p:cNvGrpSpPr/>
            <p:nvPr/>
          </p:nvGrpSpPr>
          <p:grpSpPr>
            <a:xfrm rot="6381818">
              <a:off x="3663521" y="2083576"/>
              <a:ext cx="2332385" cy="2321929"/>
              <a:chOff x="4932984" y="2268036"/>
              <a:chExt cx="2332385" cy="2321929"/>
            </a:xfrm>
          </p:grpSpPr>
          <p:sp>
            <p:nvSpPr>
              <p:cNvPr id="1048862" name="矩形 51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63" name="椭圆 52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64" name="椭圆 53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65" name="椭圆 54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66" name="椭圆 55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25" name="组合 56"/>
            <p:cNvGrpSpPr/>
            <p:nvPr/>
          </p:nvGrpSpPr>
          <p:grpSpPr>
            <a:xfrm rot="8345455">
              <a:off x="3276638" y="2685578"/>
              <a:ext cx="2332385" cy="2321929"/>
              <a:chOff x="4932984" y="2268036"/>
              <a:chExt cx="2332385" cy="2321929"/>
            </a:xfrm>
          </p:grpSpPr>
          <p:sp>
            <p:nvSpPr>
              <p:cNvPr id="1048867" name="矩形 57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68" name="椭圆 58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69" name="椭圆 59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70" name="椭圆 60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71" name="椭圆 61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26" name="组合 62"/>
            <p:cNvGrpSpPr/>
            <p:nvPr/>
          </p:nvGrpSpPr>
          <p:grpSpPr>
            <a:xfrm rot="10309091">
              <a:off x="2625705" y="2982849"/>
              <a:ext cx="2332385" cy="2321929"/>
              <a:chOff x="4932984" y="2268036"/>
              <a:chExt cx="2332385" cy="2321929"/>
            </a:xfrm>
          </p:grpSpPr>
          <p:sp>
            <p:nvSpPr>
              <p:cNvPr id="1048872" name="矩形 63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73" name="椭圆 64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74" name="椭圆 65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75" name="椭圆 66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76" name="椭圆 67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27" name="组合 68"/>
            <p:cNvGrpSpPr/>
            <p:nvPr/>
          </p:nvGrpSpPr>
          <p:grpSpPr>
            <a:xfrm rot="12272726">
              <a:off x="1917388" y="2881009"/>
              <a:ext cx="2332385" cy="2321929"/>
              <a:chOff x="4932984" y="2268036"/>
              <a:chExt cx="2332385" cy="2321929"/>
            </a:xfrm>
          </p:grpSpPr>
          <p:sp>
            <p:nvSpPr>
              <p:cNvPr id="1048877" name="矩形 6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78" name="椭圆 7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79" name="椭圆 7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80" name="椭圆 7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81" name="椭圆 7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28" name="组合 164"/>
            <p:cNvGrpSpPr/>
            <p:nvPr/>
          </p:nvGrpSpPr>
          <p:grpSpPr>
            <a:xfrm rot="14236362">
              <a:off x="1376573" y="2412390"/>
              <a:ext cx="2332385" cy="2321929"/>
              <a:chOff x="4932984" y="2268036"/>
              <a:chExt cx="2332385" cy="2321929"/>
            </a:xfrm>
          </p:grpSpPr>
          <p:sp>
            <p:nvSpPr>
              <p:cNvPr id="1048882" name="矩形 16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83" name="椭圆 16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84" name="椭圆 16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85" name="椭圆 16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86" name="椭圆 16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129" name="组合 196"/>
          <p:cNvGrpSpPr/>
          <p:nvPr/>
        </p:nvGrpSpPr>
        <p:grpSpPr>
          <a:xfrm>
            <a:off x="5078946" y="1637246"/>
            <a:ext cx="2034108" cy="2034107"/>
            <a:chOff x="5078946" y="1637246"/>
            <a:chExt cx="2034108" cy="2034107"/>
          </a:xfrm>
        </p:grpSpPr>
        <p:sp>
          <p:nvSpPr>
            <p:cNvPr id="1048887" name="椭圆 183"/>
            <p:cNvSpPr/>
            <p:nvPr/>
          </p:nvSpPr>
          <p:spPr>
            <a:xfrm>
              <a:off x="5078946" y="1637246"/>
              <a:ext cx="2034108" cy="2034107"/>
            </a:xfrm>
            <a:prstGeom prst="ellipse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48888" name="椭圆 184"/>
            <p:cNvSpPr/>
            <p:nvPr/>
          </p:nvSpPr>
          <p:spPr>
            <a:xfrm>
              <a:off x="5232998" y="1791299"/>
              <a:ext cx="1726005" cy="17260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048889" name="文本框 187"/>
          <p:cNvSpPr txBox="1"/>
          <p:nvPr/>
        </p:nvSpPr>
        <p:spPr>
          <a:xfrm>
            <a:off x="4753256" y="1982607"/>
            <a:ext cx="2685494" cy="12852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0D2241"/>
                </a:solidFill>
                <a:effectLst/>
                <a:uLnTx/>
                <a:uFillTx/>
                <a:latin typeface="Agency FB" panose="020B0503020202020204" pitchFamily="34" charset="0"/>
                <a:ea typeface="汉仪菱心体简" panose="02010609000101010101" pitchFamily="49" charset="-122"/>
                <a:cs typeface="+mn-cs"/>
              </a:rPr>
              <a:t>03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0D2241"/>
              </a:solidFill>
              <a:effectLst/>
              <a:uLnTx/>
              <a:uFillTx/>
              <a:latin typeface="Agency FB" panose="020B0503020202020204" pitchFamily="34" charset="0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1048890" name="文本框 193"/>
          <p:cNvSpPr txBox="1"/>
          <p:nvPr/>
        </p:nvSpPr>
        <p:spPr>
          <a:xfrm>
            <a:off x="4990096" y="4489638"/>
            <a:ext cx="525937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4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优势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8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89" grpId="0"/>
      <p:bldP spid="10488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组合 45"/>
          <p:cNvGrpSpPr/>
          <p:nvPr/>
        </p:nvGrpSpPr>
        <p:grpSpPr>
          <a:xfrm>
            <a:off x="4260725" y="2543175"/>
            <a:ext cx="3670550" cy="3381376"/>
            <a:chOff x="3194052" y="755672"/>
            <a:chExt cx="5803895" cy="5346655"/>
          </a:xfrm>
        </p:grpSpPr>
        <p:pic>
          <p:nvPicPr>
            <p:cNvPr id="2097174" name="图片 46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3194052" y="755672"/>
              <a:ext cx="5803895" cy="5346655"/>
            </a:xfrm>
            <a:prstGeom prst="rect">
              <a:avLst/>
            </a:prstGeom>
          </p:spPr>
        </p:pic>
        <p:grpSp>
          <p:nvGrpSpPr>
            <p:cNvPr id="134" name="组合 47"/>
            <p:cNvGrpSpPr/>
            <p:nvPr/>
          </p:nvGrpSpPr>
          <p:grpSpPr>
            <a:xfrm>
              <a:off x="5078946" y="1027646"/>
              <a:ext cx="2034108" cy="2034107"/>
              <a:chOff x="5078946" y="1637246"/>
              <a:chExt cx="2034108" cy="2034107"/>
            </a:xfrm>
          </p:grpSpPr>
          <p:sp>
            <p:nvSpPr>
              <p:cNvPr id="1048894" name="椭圆 54"/>
              <p:cNvSpPr/>
              <p:nvPr/>
            </p:nvSpPr>
            <p:spPr>
              <a:xfrm>
                <a:off x="5078946" y="1637246"/>
                <a:ext cx="2034108" cy="2034107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95" name="椭圆 4"/>
              <p:cNvSpPr/>
              <p:nvPr/>
            </p:nvSpPr>
            <p:spPr>
              <a:xfrm>
                <a:off x="5600365" y="2253524"/>
                <a:ext cx="991274" cy="801553"/>
              </a:xfrm>
              <a:custGeom>
                <a:avLst/>
                <a:gdLst>
                  <a:gd name="connsiteX0" fmla="*/ 0 w 331788"/>
                  <a:gd name="connsiteY0" fmla="*/ 255587 h 268287"/>
                  <a:gd name="connsiteX1" fmla="*/ 331788 w 331788"/>
                  <a:gd name="connsiteY1" fmla="*/ 255587 h 268287"/>
                  <a:gd name="connsiteX2" fmla="*/ 331788 w 331788"/>
                  <a:gd name="connsiteY2" fmla="*/ 268287 h 268287"/>
                  <a:gd name="connsiteX3" fmla="*/ 0 w 331788"/>
                  <a:gd name="connsiteY3" fmla="*/ 268287 h 268287"/>
                  <a:gd name="connsiteX4" fmla="*/ 76201 w 331788"/>
                  <a:gd name="connsiteY4" fmla="*/ 207962 h 268287"/>
                  <a:gd name="connsiteX5" fmla="*/ 82551 w 331788"/>
                  <a:gd name="connsiteY5" fmla="*/ 207962 h 268287"/>
                  <a:gd name="connsiteX6" fmla="*/ 82551 w 331788"/>
                  <a:gd name="connsiteY6" fmla="*/ 247650 h 268287"/>
                  <a:gd name="connsiteX7" fmla="*/ 55563 w 331788"/>
                  <a:gd name="connsiteY7" fmla="*/ 247650 h 268287"/>
                  <a:gd name="connsiteX8" fmla="*/ 55563 w 331788"/>
                  <a:gd name="connsiteY8" fmla="*/ 227012 h 268287"/>
                  <a:gd name="connsiteX9" fmla="*/ 115888 w 331788"/>
                  <a:gd name="connsiteY9" fmla="*/ 168275 h 268287"/>
                  <a:gd name="connsiteX10" fmla="*/ 127168 w 331788"/>
                  <a:gd name="connsiteY10" fmla="*/ 168275 h 268287"/>
                  <a:gd name="connsiteX11" fmla="*/ 139701 w 331788"/>
                  <a:gd name="connsiteY11" fmla="*/ 170835 h 268287"/>
                  <a:gd name="connsiteX12" fmla="*/ 139701 w 331788"/>
                  <a:gd name="connsiteY12" fmla="*/ 247650 h 268287"/>
                  <a:gd name="connsiteX13" fmla="*/ 115888 w 331788"/>
                  <a:gd name="connsiteY13" fmla="*/ 247650 h 268287"/>
                  <a:gd name="connsiteX14" fmla="*/ 198438 w 331788"/>
                  <a:gd name="connsiteY14" fmla="*/ 155575 h 268287"/>
                  <a:gd name="connsiteX15" fmla="*/ 198438 w 331788"/>
                  <a:gd name="connsiteY15" fmla="*/ 247650 h 268287"/>
                  <a:gd name="connsiteX16" fmla="*/ 173038 w 331788"/>
                  <a:gd name="connsiteY16" fmla="*/ 247650 h 268287"/>
                  <a:gd name="connsiteX17" fmla="*/ 173038 w 331788"/>
                  <a:gd name="connsiteY17" fmla="*/ 168363 h 268287"/>
                  <a:gd name="connsiteX18" fmla="*/ 198438 w 331788"/>
                  <a:gd name="connsiteY18" fmla="*/ 155575 h 268287"/>
                  <a:gd name="connsiteX19" fmla="*/ 149226 w 331788"/>
                  <a:gd name="connsiteY19" fmla="*/ 41376 h 268287"/>
                  <a:gd name="connsiteX20" fmla="*/ 114947 w 331788"/>
                  <a:gd name="connsiteY20" fmla="*/ 55968 h 268287"/>
                  <a:gd name="connsiteX21" fmla="*/ 114947 w 331788"/>
                  <a:gd name="connsiteY21" fmla="*/ 123418 h 268287"/>
                  <a:gd name="connsiteX22" fmla="*/ 183504 w 331788"/>
                  <a:gd name="connsiteY22" fmla="*/ 123418 h 268287"/>
                  <a:gd name="connsiteX23" fmla="*/ 183504 w 331788"/>
                  <a:gd name="connsiteY23" fmla="*/ 55968 h 268287"/>
                  <a:gd name="connsiteX24" fmla="*/ 149226 w 331788"/>
                  <a:gd name="connsiteY24" fmla="*/ 41376 h 268287"/>
                  <a:gd name="connsiteX25" fmla="*/ 228600 w 331788"/>
                  <a:gd name="connsiteY25" fmla="*/ 39687 h 268287"/>
                  <a:gd name="connsiteX26" fmla="*/ 254000 w 331788"/>
                  <a:gd name="connsiteY26" fmla="*/ 39687 h 268287"/>
                  <a:gd name="connsiteX27" fmla="*/ 254000 w 331788"/>
                  <a:gd name="connsiteY27" fmla="*/ 247650 h 268287"/>
                  <a:gd name="connsiteX28" fmla="*/ 228600 w 331788"/>
                  <a:gd name="connsiteY28" fmla="*/ 247650 h 268287"/>
                  <a:gd name="connsiteX29" fmla="*/ 228600 w 331788"/>
                  <a:gd name="connsiteY29" fmla="*/ 110730 h 268287"/>
                  <a:gd name="connsiteX30" fmla="*/ 231140 w 331788"/>
                  <a:gd name="connsiteY30" fmla="*/ 90063 h 268287"/>
                  <a:gd name="connsiteX31" fmla="*/ 228600 w 331788"/>
                  <a:gd name="connsiteY31" fmla="*/ 69396 h 268287"/>
                  <a:gd name="connsiteX32" fmla="*/ 228600 w 331788"/>
                  <a:gd name="connsiteY32" fmla="*/ 39687 h 268287"/>
                  <a:gd name="connsiteX33" fmla="*/ 149707 w 331788"/>
                  <a:gd name="connsiteY33" fmla="*/ 22312 h 268287"/>
                  <a:gd name="connsiteX34" fmla="*/ 196764 w 331788"/>
                  <a:gd name="connsiteY34" fmla="*/ 41623 h 268287"/>
                  <a:gd name="connsiteX35" fmla="*/ 196764 w 331788"/>
                  <a:gd name="connsiteY35" fmla="*/ 136893 h 268287"/>
                  <a:gd name="connsiteX36" fmla="*/ 109096 w 331788"/>
                  <a:gd name="connsiteY36" fmla="*/ 143330 h 268287"/>
                  <a:gd name="connsiteX37" fmla="*/ 97492 w 331788"/>
                  <a:gd name="connsiteY37" fmla="*/ 154917 h 268287"/>
                  <a:gd name="connsiteX38" fmla="*/ 93625 w 331788"/>
                  <a:gd name="connsiteY38" fmla="*/ 170366 h 268287"/>
                  <a:gd name="connsiteX39" fmla="*/ 43344 w 331788"/>
                  <a:gd name="connsiteY39" fmla="*/ 220576 h 268287"/>
                  <a:gd name="connsiteX40" fmla="*/ 18848 w 331788"/>
                  <a:gd name="connsiteY40" fmla="*/ 220576 h 268287"/>
                  <a:gd name="connsiteX41" fmla="*/ 18848 w 331788"/>
                  <a:gd name="connsiteY41" fmla="*/ 196115 h 268287"/>
                  <a:gd name="connsiteX42" fmla="*/ 67840 w 331788"/>
                  <a:gd name="connsiteY42" fmla="*/ 145905 h 268287"/>
                  <a:gd name="connsiteX43" fmla="*/ 84600 w 331788"/>
                  <a:gd name="connsiteY43" fmla="*/ 140755 h 268287"/>
                  <a:gd name="connsiteX44" fmla="*/ 96203 w 331788"/>
                  <a:gd name="connsiteY44" fmla="*/ 129168 h 268287"/>
                  <a:gd name="connsiteX45" fmla="*/ 102649 w 331788"/>
                  <a:gd name="connsiteY45" fmla="*/ 41623 h 268287"/>
                  <a:gd name="connsiteX46" fmla="*/ 149707 w 331788"/>
                  <a:gd name="connsiteY46" fmla="*/ 22312 h 268287"/>
                  <a:gd name="connsiteX47" fmla="*/ 280988 w 331788"/>
                  <a:gd name="connsiteY47" fmla="*/ 0 h 268287"/>
                  <a:gd name="connsiteX48" fmla="*/ 306388 w 331788"/>
                  <a:gd name="connsiteY48" fmla="*/ 0 h 268287"/>
                  <a:gd name="connsiteX49" fmla="*/ 306388 w 331788"/>
                  <a:gd name="connsiteY49" fmla="*/ 247650 h 268287"/>
                  <a:gd name="connsiteX50" fmla="*/ 280988 w 331788"/>
                  <a:gd name="connsiteY50" fmla="*/ 247650 h 26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31788" h="268287">
                    <a:moveTo>
                      <a:pt x="0" y="255587"/>
                    </a:moveTo>
                    <a:lnTo>
                      <a:pt x="331788" y="255587"/>
                    </a:lnTo>
                    <a:lnTo>
                      <a:pt x="331788" y="268287"/>
                    </a:lnTo>
                    <a:lnTo>
                      <a:pt x="0" y="268287"/>
                    </a:lnTo>
                    <a:close/>
                    <a:moveTo>
                      <a:pt x="76201" y="207962"/>
                    </a:moveTo>
                    <a:lnTo>
                      <a:pt x="82551" y="207962"/>
                    </a:lnTo>
                    <a:lnTo>
                      <a:pt x="82551" y="247650"/>
                    </a:lnTo>
                    <a:lnTo>
                      <a:pt x="55563" y="247650"/>
                    </a:lnTo>
                    <a:lnTo>
                      <a:pt x="55563" y="227012"/>
                    </a:lnTo>
                    <a:close/>
                    <a:moveTo>
                      <a:pt x="115888" y="168275"/>
                    </a:moveTo>
                    <a:cubicBezTo>
                      <a:pt x="115888" y="168275"/>
                      <a:pt x="115888" y="168275"/>
                      <a:pt x="127168" y="168275"/>
                    </a:cubicBezTo>
                    <a:cubicBezTo>
                      <a:pt x="130928" y="169555"/>
                      <a:pt x="135941" y="170835"/>
                      <a:pt x="139701" y="170835"/>
                    </a:cubicBezTo>
                    <a:cubicBezTo>
                      <a:pt x="139701" y="170835"/>
                      <a:pt x="139701" y="170835"/>
                      <a:pt x="139701" y="247650"/>
                    </a:cubicBezTo>
                    <a:cubicBezTo>
                      <a:pt x="139701" y="247650"/>
                      <a:pt x="139701" y="247650"/>
                      <a:pt x="115888" y="247650"/>
                    </a:cubicBezTo>
                    <a:close/>
                    <a:moveTo>
                      <a:pt x="198438" y="155575"/>
                    </a:moveTo>
                    <a:cubicBezTo>
                      <a:pt x="198438" y="155575"/>
                      <a:pt x="198438" y="155575"/>
                      <a:pt x="198438" y="247650"/>
                    </a:cubicBezTo>
                    <a:cubicBezTo>
                      <a:pt x="198438" y="247650"/>
                      <a:pt x="198438" y="247650"/>
                      <a:pt x="173038" y="247650"/>
                    </a:cubicBezTo>
                    <a:lnTo>
                      <a:pt x="173038" y="168363"/>
                    </a:lnTo>
                    <a:cubicBezTo>
                      <a:pt x="181928" y="165805"/>
                      <a:pt x="190818" y="161969"/>
                      <a:pt x="198438" y="155575"/>
                    </a:cubicBezTo>
                    <a:close/>
                    <a:moveTo>
                      <a:pt x="149226" y="41376"/>
                    </a:moveTo>
                    <a:cubicBezTo>
                      <a:pt x="136937" y="41376"/>
                      <a:pt x="124649" y="46240"/>
                      <a:pt x="114947" y="55968"/>
                    </a:cubicBezTo>
                    <a:cubicBezTo>
                      <a:pt x="96838" y="74128"/>
                      <a:pt x="96838" y="105259"/>
                      <a:pt x="114947" y="123418"/>
                    </a:cubicBezTo>
                    <a:cubicBezTo>
                      <a:pt x="134350" y="142875"/>
                      <a:pt x="164101" y="142875"/>
                      <a:pt x="183504" y="123418"/>
                    </a:cubicBezTo>
                    <a:cubicBezTo>
                      <a:pt x="201613" y="105259"/>
                      <a:pt x="201613" y="74128"/>
                      <a:pt x="183504" y="55968"/>
                    </a:cubicBezTo>
                    <a:cubicBezTo>
                      <a:pt x="173803" y="46240"/>
                      <a:pt x="161514" y="41376"/>
                      <a:pt x="149226" y="41376"/>
                    </a:cubicBezTo>
                    <a:close/>
                    <a:moveTo>
                      <a:pt x="228600" y="39687"/>
                    </a:moveTo>
                    <a:cubicBezTo>
                      <a:pt x="228600" y="39687"/>
                      <a:pt x="228600" y="39687"/>
                      <a:pt x="254000" y="39687"/>
                    </a:cubicBezTo>
                    <a:lnTo>
                      <a:pt x="254000" y="247650"/>
                    </a:lnTo>
                    <a:cubicBezTo>
                      <a:pt x="254000" y="247650"/>
                      <a:pt x="254000" y="247650"/>
                      <a:pt x="228600" y="247650"/>
                    </a:cubicBezTo>
                    <a:cubicBezTo>
                      <a:pt x="228600" y="247650"/>
                      <a:pt x="228600" y="247650"/>
                      <a:pt x="228600" y="110730"/>
                    </a:cubicBezTo>
                    <a:cubicBezTo>
                      <a:pt x="231140" y="104272"/>
                      <a:pt x="231140" y="96521"/>
                      <a:pt x="231140" y="90063"/>
                    </a:cubicBezTo>
                    <a:cubicBezTo>
                      <a:pt x="231140" y="83604"/>
                      <a:pt x="231140" y="75854"/>
                      <a:pt x="228600" y="69396"/>
                    </a:cubicBezTo>
                    <a:cubicBezTo>
                      <a:pt x="228600" y="69396"/>
                      <a:pt x="228600" y="69396"/>
                      <a:pt x="228600" y="39687"/>
                    </a:cubicBezTo>
                    <a:close/>
                    <a:moveTo>
                      <a:pt x="149707" y="22312"/>
                    </a:moveTo>
                    <a:cubicBezTo>
                      <a:pt x="166789" y="22312"/>
                      <a:pt x="183872" y="28749"/>
                      <a:pt x="196764" y="41623"/>
                    </a:cubicBezTo>
                    <a:cubicBezTo>
                      <a:pt x="223838" y="68659"/>
                      <a:pt x="223838" y="111144"/>
                      <a:pt x="196764" y="136893"/>
                    </a:cubicBezTo>
                    <a:cubicBezTo>
                      <a:pt x="173558" y="161354"/>
                      <a:pt x="136170" y="162641"/>
                      <a:pt x="109096" y="143330"/>
                    </a:cubicBezTo>
                    <a:cubicBezTo>
                      <a:pt x="109096" y="143330"/>
                      <a:pt x="109096" y="143330"/>
                      <a:pt x="97492" y="154917"/>
                    </a:cubicBezTo>
                    <a:cubicBezTo>
                      <a:pt x="98782" y="160067"/>
                      <a:pt x="97492" y="166504"/>
                      <a:pt x="93625" y="170366"/>
                    </a:cubicBezTo>
                    <a:cubicBezTo>
                      <a:pt x="93625" y="170366"/>
                      <a:pt x="93625" y="170366"/>
                      <a:pt x="43344" y="220576"/>
                    </a:cubicBezTo>
                    <a:cubicBezTo>
                      <a:pt x="35608" y="227013"/>
                      <a:pt x="25295" y="227013"/>
                      <a:pt x="18848" y="220576"/>
                    </a:cubicBezTo>
                    <a:cubicBezTo>
                      <a:pt x="11113" y="214139"/>
                      <a:pt x="11113" y="202552"/>
                      <a:pt x="18848" y="196115"/>
                    </a:cubicBezTo>
                    <a:cubicBezTo>
                      <a:pt x="18848" y="196115"/>
                      <a:pt x="18848" y="196115"/>
                      <a:pt x="67840" y="145905"/>
                    </a:cubicBezTo>
                    <a:cubicBezTo>
                      <a:pt x="72997" y="142043"/>
                      <a:pt x="78154" y="140755"/>
                      <a:pt x="84600" y="140755"/>
                    </a:cubicBezTo>
                    <a:cubicBezTo>
                      <a:pt x="84600" y="140755"/>
                      <a:pt x="84600" y="140755"/>
                      <a:pt x="96203" y="129168"/>
                    </a:cubicBezTo>
                    <a:cubicBezTo>
                      <a:pt x="75575" y="103420"/>
                      <a:pt x="78154" y="66084"/>
                      <a:pt x="102649" y="41623"/>
                    </a:cubicBezTo>
                    <a:cubicBezTo>
                      <a:pt x="115542" y="28749"/>
                      <a:pt x="132624" y="22312"/>
                      <a:pt x="149707" y="22312"/>
                    </a:cubicBezTo>
                    <a:close/>
                    <a:moveTo>
                      <a:pt x="280988" y="0"/>
                    </a:moveTo>
                    <a:lnTo>
                      <a:pt x="306388" y="0"/>
                    </a:lnTo>
                    <a:lnTo>
                      <a:pt x="306388" y="247650"/>
                    </a:lnTo>
                    <a:lnTo>
                      <a:pt x="280988" y="247650"/>
                    </a:lnTo>
                    <a:close/>
                  </a:path>
                </a:pathLst>
              </a:custGeom>
              <a:solidFill>
                <a:srgbClr val="0D22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35" name="组合 48"/>
            <p:cNvGrpSpPr/>
            <p:nvPr/>
          </p:nvGrpSpPr>
          <p:grpSpPr>
            <a:xfrm>
              <a:off x="3491446" y="3745446"/>
              <a:ext cx="2034108" cy="2034107"/>
              <a:chOff x="5078946" y="1637246"/>
              <a:chExt cx="2034108" cy="2034107"/>
            </a:xfrm>
          </p:grpSpPr>
          <p:sp>
            <p:nvSpPr>
              <p:cNvPr id="1048896" name="椭圆 52"/>
              <p:cNvSpPr/>
              <p:nvPr/>
            </p:nvSpPr>
            <p:spPr>
              <a:xfrm>
                <a:off x="5078946" y="1637246"/>
                <a:ext cx="2034108" cy="2034107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97" name="椭圆 31"/>
              <p:cNvSpPr/>
              <p:nvPr/>
            </p:nvSpPr>
            <p:spPr>
              <a:xfrm>
                <a:off x="5600365" y="2158664"/>
                <a:ext cx="991274" cy="991274"/>
              </a:xfrm>
              <a:custGeom>
                <a:avLst/>
                <a:gdLst>
                  <a:gd name="connsiteX0" fmla="*/ 157638 w 338138"/>
                  <a:gd name="connsiteY0" fmla="*/ 144463 h 338138"/>
                  <a:gd name="connsiteX1" fmla="*/ 165544 w 338138"/>
                  <a:gd name="connsiteY1" fmla="*/ 148443 h 338138"/>
                  <a:gd name="connsiteX2" fmla="*/ 249865 w 338138"/>
                  <a:gd name="connsiteY2" fmla="*/ 233341 h 338138"/>
                  <a:gd name="connsiteX3" fmla="*/ 280167 w 338138"/>
                  <a:gd name="connsiteY3" fmla="*/ 232015 h 338138"/>
                  <a:gd name="connsiteX4" fmla="*/ 286755 w 338138"/>
                  <a:gd name="connsiteY4" fmla="*/ 234668 h 338138"/>
                  <a:gd name="connsiteX5" fmla="*/ 335503 w 338138"/>
                  <a:gd name="connsiteY5" fmla="*/ 283750 h 338138"/>
                  <a:gd name="connsiteX6" fmla="*/ 338138 w 338138"/>
                  <a:gd name="connsiteY6" fmla="*/ 293036 h 338138"/>
                  <a:gd name="connsiteX7" fmla="*/ 330233 w 338138"/>
                  <a:gd name="connsiteY7" fmla="*/ 298342 h 338138"/>
                  <a:gd name="connsiteX8" fmla="*/ 311788 w 338138"/>
                  <a:gd name="connsiteY8" fmla="*/ 303648 h 338138"/>
                  <a:gd name="connsiteX9" fmla="*/ 303883 w 338138"/>
                  <a:gd name="connsiteY9" fmla="*/ 310281 h 338138"/>
                  <a:gd name="connsiteX10" fmla="*/ 299930 w 338138"/>
                  <a:gd name="connsiteY10" fmla="*/ 331505 h 338138"/>
                  <a:gd name="connsiteX11" fmla="*/ 293343 w 338138"/>
                  <a:gd name="connsiteY11" fmla="*/ 338138 h 338138"/>
                  <a:gd name="connsiteX12" fmla="*/ 290708 w 338138"/>
                  <a:gd name="connsiteY12" fmla="*/ 338138 h 338138"/>
                  <a:gd name="connsiteX13" fmla="*/ 284120 w 338138"/>
                  <a:gd name="connsiteY13" fmla="*/ 335485 h 338138"/>
                  <a:gd name="connsiteX14" fmla="*/ 235372 w 338138"/>
                  <a:gd name="connsiteY14" fmla="*/ 286403 h 338138"/>
                  <a:gd name="connsiteX15" fmla="*/ 232737 w 338138"/>
                  <a:gd name="connsiteY15" fmla="*/ 279770 h 338138"/>
                  <a:gd name="connsiteX16" fmla="*/ 234054 w 338138"/>
                  <a:gd name="connsiteY16" fmla="*/ 249260 h 338138"/>
                  <a:gd name="connsiteX17" fmla="*/ 149733 w 338138"/>
                  <a:gd name="connsiteY17" fmla="*/ 164361 h 338138"/>
                  <a:gd name="connsiteX18" fmla="*/ 149733 w 338138"/>
                  <a:gd name="connsiteY18" fmla="*/ 148443 h 338138"/>
                  <a:gd name="connsiteX19" fmla="*/ 157638 w 338138"/>
                  <a:gd name="connsiteY19" fmla="*/ 144463 h 338138"/>
                  <a:gd name="connsiteX20" fmla="*/ 145922 w 338138"/>
                  <a:gd name="connsiteY20" fmla="*/ 120650 h 338138"/>
                  <a:gd name="connsiteX21" fmla="*/ 169863 w 338138"/>
                  <a:gd name="connsiteY21" fmla="*/ 137383 h 338138"/>
                  <a:gd name="connsiteX22" fmla="*/ 157893 w 338138"/>
                  <a:gd name="connsiteY22" fmla="*/ 133522 h 338138"/>
                  <a:gd name="connsiteX23" fmla="*/ 141931 w 338138"/>
                  <a:gd name="connsiteY23" fmla="*/ 141245 h 338138"/>
                  <a:gd name="connsiteX24" fmla="*/ 137941 w 338138"/>
                  <a:gd name="connsiteY24" fmla="*/ 168275 h 338138"/>
                  <a:gd name="connsiteX25" fmla="*/ 120650 w 338138"/>
                  <a:gd name="connsiteY25" fmla="*/ 145106 h 338138"/>
                  <a:gd name="connsiteX26" fmla="*/ 145922 w 338138"/>
                  <a:gd name="connsiteY26" fmla="*/ 120650 h 338138"/>
                  <a:gd name="connsiteX27" fmla="*/ 146051 w 338138"/>
                  <a:gd name="connsiteY27" fmla="*/ 60325 h 338138"/>
                  <a:gd name="connsiteX28" fmla="*/ 230188 w 338138"/>
                  <a:gd name="connsiteY28" fmla="*/ 145257 h 338138"/>
                  <a:gd name="connsiteX29" fmla="*/ 219671 w 338138"/>
                  <a:gd name="connsiteY29" fmla="*/ 186395 h 338138"/>
                  <a:gd name="connsiteX30" fmla="*/ 193378 w 338138"/>
                  <a:gd name="connsiteY30" fmla="*/ 161181 h 338138"/>
                  <a:gd name="connsiteX31" fmla="*/ 196007 w 338138"/>
                  <a:gd name="connsiteY31" fmla="*/ 145257 h 338138"/>
                  <a:gd name="connsiteX32" fmla="*/ 146051 w 338138"/>
                  <a:gd name="connsiteY32" fmla="*/ 94828 h 338138"/>
                  <a:gd name="connsiteX33" fmla="*/ 96094 w 338138"/>
                  <a:gd name="connsiteY33" fmla="*/ 145257 h 338138"/>
                  <a:gd name="connsiteX34" fmla="*/ 146051 w 338138"/>
                  <a:gd name="connsiteY34" fmla="*/ 195685 h 338138"/>
                  <a:gd name="connsiteX35" fmla="*/ 161827 w 338138"/>
                  <a:gd name="connsiteY35" fmla="*/ 193031 h 338138"/>
                  <a:gd name="connsiteX36" fmla="*/ 188119 w 338138"/>
                  <a:gd name="connsiteY36" fmla="*/ 219572 h 338138"/>
                  <a:gd name="connsiteX37" fmla="*/ 146051 w 338138"/>
                  <a:gd name="connsiteY37" fmla="*/ 230188 h 338138"/>
                  <a:gd name="connsiteX38" fmla="*/ 61913 w 338138"/>
                  <a:gd name="connsiteY38" fmla="*/ 145257 h 338138"/>
                  <a:gd name="connsiteX39" fmla="*/ 146051 w 338138"/>
                  <a:gd name="connsiteY39" fmla="*/ 60325 h 338138"/>
                  <a:gd name="connsiteX40" fmla="*/ 145257 w 338138"/>
                  <a:gd name="connsiteY40" fmla="*/ 0 h 338138"/>
                  <a:gd name="connsiteX41" fmla="*/ 290513 w 338138"/>
                  <a:gd name="connsiteY41" fmla="*/ 145257 h 338138"/>
                  <a:gd name="connsiteX42" fmla="*/ 269385 w 338138"/>
                  <a:gd name="connsiteY42" fmla="*/ 221846 h 338138"/>
                  <a:gd name="connsiteX43" fmla="*/ 254859 w 338138"/>
                  <a:gd name="connsiteY43" fmla="*/ 221846 h 338138"/>
                  <a:gd name="connsiteX44" fmla="*/ 239013 w 338138"/>
                  <a:gd name="connsiteY44" fmla="*/ 206000 h 338138"/>
                  <a:gd name="connsiteX45" fmla="*/ 256180 w 338138"/>
                  <a:gd name="connsiteY45" fmla="*/ 145257 h 338138"/>
                  <a:gd name="connsiteX46" fmla="*/ 145257 w 338138"/>
                  <a:gd name="connsiteY46" fmla="*/ 34333 h 338138"/>
                  <a:gd name="connsiteX47" fmla="*/ 34333 w 338138"/>
                  <a:gd name="connsiteY47" fmla="*/ 145257 h 338138"/>
                  <a:gd name="connsiteX48" fmla="*/ 145257 w 338138"/>
                  <a:gd name="connsiteY48" fmla="*/ 256180 h 338138"/>
                  <a:gd name="connsiteX49" fmla="*/ 206000 w 338138"/>
                  <a:gd name="connsiteY49" fmla="*/ 239013 h 338138"/>
                  <a:gd name="connsiteX50" fmla="*/ 221847 w 338138"/>
                  <a:gd name="connsiteY50" fmla="*/ 254859 h 338138"/>
                  <a:gd name="connsiteX51" fmla="*/ 221847 w 338138"/>
                  <a:gd name="connsiteY51" fmla="*/ 269385 h 338138"/>
                  <a:gd name="connsiteX52" fmla="*/ 145257 w 338138"/>
                  <a:gd name="connsiteY52" fmla="*/ 290513 h 338138"/>
                  <a:gd name="connsiteX53" fmla="*/ 0 w 338138"/>
                  <a:gd name="connsiteY53" fmla="*/ 145257 h 338138"/>
                  <a:gd name="connsiteX54" fmla="*/ 145257 w 338138"/>
                  <a:gd name="connsiteY54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38138" h="338138">
                    <a:moveTo>
                      <a:pt x="157638" y="144463"/>
                    </a:moveTo>
                    <a:cubicBezTo>
                      <a:pt x="160273" y="144463"/>
                      <a:pt x="162908" y="145790"/>
                      <a:pt x="165544" y="148443"/>
                    </a:cubicBezTo>
                    <a:cubicBezTo>
                      <a:pt x="165544" y="148443"/>
                      <a:pt x="165544" y="148443"/>
                      <a:pt x="249865" y="233341"/>
                    </a:cubicBezTo>
                    <a:cubicBezTo>
                      <a:pt x="249865" y="233341"/>
                      <a:pt x="249865" y="233341"/>
                      <a:pt x="280167" y="232015"/>
                    </a:cubicBezTo>
                    <a:cubicBezTo>
                      <a:pt x="282803" y="232015"/>
                      <a:pt x="285438" y="233341"/>
                      <a:pt x="286755" y="234668"/>
                    </a:cubicBezTo>
                    <a:cubicBezTo>
                      <a:pt x="286755" y="234668"/>
                      <a:pt x="286755" y="234668"/>
                      <a:pt x="335503" y="283750"/>
                    </a:cubicBezTo>
                    <a:cubicBezTo>
                      <a:pt x="338138" y="286403"/>
                      <a:pt x="338138" y="289056"/>
                      <a:pt x="338138" y="293036"/>
                    </a:cubicBezTo>
                    <a:cubicBezTo>
                      <a:pt x="336821" y="295689"/>
                      <a:pt x="334186" y="298342"/>
                      <a:pt x="330233" y="298342"/>
                    </a:cubicBezTo>
                    <a:cubicBezTo>
                      <a:pt x="330233" y="298342"/>
                      <a:pt x="330233" y="298342"/>
                      <a:pt x="311788" y="303648"/>
                    </a:cubicBezTo>
                    <a:cubicBezTo>
                      <a:pt x="307835" y="303648"/>
                      <a:pt x="305200" y="306301"/>
                      <a:pt x="303883" y="310281"/>
                    </a:cubicBezTo>
                    <a:cubicBezTo>
                      <a:pt x="303883" y="310281"/>
                      <a:pt x="303883" y="310281"/>
                      <a:pt x="299930" y="331505"/>
                    </a:cubicBezTo>
                    <a:cubicBezTo>
                      <a:pt x="298613" y="334158"/>
                      <a:pt x="295978" y="336812"/>
                      <a:pt x="293343" y="338138"/>
                    </a:cubicBezTo>
                    <a:cubicBezTo>
                      <a:pt x="292025" y="338138"/>
                      <a:pt x="292025" y="338138"/>
                      <a:pt x="290708" y="338138"/>
                    </a:cubicBezTo>
                    <a:cubicBezTo>
                      <a:pt x="288073" y="338138"/>
                      <a:pt x="285438" y="336812"/>
                      <a:pt x="284120" y="335485"/>
                    </a:cubicBezTo>
                    <a:cubicBezTo>
                      <a:pt x="284120" y="335485"/>
                      <a:pt x="284120" y="335485"/>
                      <a:pt x="235372" y="286403"/>
                    </a:cubicBezTo>
                    <a:cubicBezTo>
                      <a:pt x="232737" y="283750"/>
                      <a:pt x="232737" y="281097"/>
                      <a:pt x="232737" y="279770"/>
                    </a:cubicBezTo>
                    <a:cubicBezTo>
                      <a:pt x="232737" y="279770"/>
                      <a:pt x="232737" y="279770"/>
                      <a:pt x="234054" y="249260"/>
                    </a:cubicBezTo>
                    <a:cubicBezTo>
                      <a:pt x="234054" y="249260"/>
                      <a:pt x="234054" y="249260"/>
                      <a:pt x="149733" y="164361"/>
                    </a:cubicBezTo>
                    <a:cubicBezTo>
                      <a:pt x="144463" y="159055"/>
                      <a:pt x="144463" y="152422"/>
                      <a:pt x="149733" y="148443"/>
                    </a:cubicBezTo>
                    <a:cubicBezTo>
                      <a:pt x="151051" y="145790"/>
                      <a:pt x="155003" y="144463"/>
                      <a:pt x="157638" y="144463"/>
                    </a:cubicBezTo>
                    <a:close/>
                    <a:moveTo>
                      <a:pt x="145922" y="120650"/>
                    </a:moveTo>
                    <a:cubicBezTo>
                      <a:pt x="157893" y="120650"/>
                      <a:pt x="167203" y="128373"/>
                      <a:pt x="169863" y="137383"/>
                    </a:cubicBezTo>
                    <a:cubicBezTo>
                      <a:pt x="167203" y="134809"/>
                      <a:pt x="161883" y="133522"/>
                      <a:pt x="157893" y="133522"/>
                    </a:cubicBezTo>
                    <a:cubicBezTo>
                      <a:pt x="151242" y="133522"/>
                      <a:pt x="145922" y="136096"/>
                      <a:pt x="141931" y="141245"/>
                    </a:cubicBezTo>
                    <a:cubicBezTo>
                      <a:pt x="133951" y="147680"/>
                      <a:pt x="132620" y="160552"/>
                      <a:pt x="137941" y="168275"/>
                    </a:cubicBezTo>
                    <a:cubicBezTo>
                      <a:pt x="128630" y="165701"/>
                      <a:pt x="120650" y="156691"/>
                      <a:pt x="120650" y="145106"/>
                    </a:cubicBezTo>
                    <a:cubicBezTo>
                      <a:pt x="120650" y="132234"/>
                      <a:pt x="132620" y="120650"/>
                      <a:pt x="145922" y="120650"/>
                    </a:cubicBezTo>
                    <a:close/>
                    <a:moveTo>
                      <a:pt x="146051" y="60325"/>
                    </a:moveTo>
                    <a:cubicBezTo>
                      <a:pt x="192063" y="60325"/>
                      <a:pt x="230188" y="98810"/>
                      <a:pt x="230188" y="145257"/>
                    </a:cubicBezTo>
                    <a:cubicBezTo>
                      <a:pt x="230188" y="159854"/>
                      <a:pt x="226244" y="174452"/>
                      <a:pt x="219671" y="186395"/>
                    </a:cubicBezTo>
                    <a:lnTo>
                      <a:pt x="193378" y="161181"/>
                    </a:lnTo>
                    <a:cubicBezTo>
                      <a:pt x="196007" y="155873"/>
                      <a:pt x="196007" y="150565"/>
                      <a:pt x="196007" y="145257"/>
                    </a:cubicBezTo>
                    <a:cubicBezTo>
                      <a:pt x="196007" y="117388"/>
                      <a:pt x="173658" y="94828"/>
                      <a:pt x="146051" y="94828"/>
                    </a:cubicBezTo>
                    <a:cubicBezTo>
                      <a:pt x="118443" y="94828"/>
                      <a:pt x="96094" y="117388"/>
                      <a:pt x="96094" y="145257"/>
                    </a:cubicBezTo>
                    <a:cubicBezTo>
                      <a:pt x="96094" y="173125"/>
                      <a:pt x="118443" y="195685"/>
                      <a:pt x="146051" y="195685"/>
                    </a:cubicBezTo>
                    <a:cubicBezTo>
                      <a:pt x="151309" y="195685"/>
                      <a:pt x="156568" y="194358"/>
                      <a:pt x="161827" y="193031"/>
                    </a:cubicBezTo>
                    <a:cubicBezTo>
                      <a:pt x="161827" y="193031"/>
                      <a:pt x="161827" y="193031"/>
                      <a:pt x="188119" y="219572"/>
                    </a:cubicBezTo>
                    <a:cubicBezTo>
                      <a:pt x="174973" y="226207"/>
                      <a:pt x="161827" y="230188"/>
                      <a:pt x="146051" y="230188"/>
                    </a:cubicBezTo>
                    <a:cubicBezTo>
                      <a:pt x="100038" y="230188"/>
                      <a:pt x="61913" y="191703"/>
                      <a:pt x="61913" y="145257"/>
                    </a:cubicBezTo>
                    <a:cubicBezTo>
                      <a:pt x="61913" y="98810"/>
                      <a:pt x="100038" y="60325"/>
                      <a:pt x="146051" y="60325"/>
                    </a:cubicBezTo>
                    <a:close/>
                    <a:moveTo>
                      <a:pt x="145257" y="0"/>
                    </a:moveTo>
                    <a:cubicBezTo>
                      <a:pt x="225808" y="0"/>
                      <a:pt x="290513" y="64705"/>
                      <a:pt x="290513" y="145257"/>
                    </a:cubicBezTo>
                    <a:cubicBezTo>
                      <a:pt x="290513" y="172987"/>
                      <a:pt x="282590" y="199398"/>
                      <a:pt x="269385" y="221846"/>
                    </a:cubicBezTo>
                    <a:cubicBezTo>
                      <a:pt x="269385" y="221846"/>
                      <a:pt x="269385" y="221846"/>
                      <a:pt x="254859" y="221846"/>
                    </a:cubicBezTo>
                    <a:cubicBezTo>
                      <a:pt x="254859" y="221846"/>
                      <a:pt x="254859" y="221846"/>
                      <a:pt x="239013" y="206000"/>
                    </a:cubicBezTo>
                    <a:cubicBezTo>
                      <a:pt x="249577" y="188833"/>
                      <a:pt x="256180" y="167705"/>
                      <a:pt x="256180" y="145257"/>
                    </a:cubicBezTo>
                    <a:cubicBezTo>
                      <a:pt x="256180" y="84513"/>
                      <a:pt x="207321" y="34333"/>
                      <a:pt x="145257" y="34333"/>
                    </a:cubicBezTo>
                    <a:cubicBezTo>
                      <a:pt x="84513" y="34333"/>
                      <a:pt x="34333" y="84513"/>
                      <a:pt x="34333" y="145257"/>
                    </a:cubicBezTo>
                    <a:cubicBezTo>
                      <a:pt x="34333" y="207321"/>
                      <a:pt x="84513" y="256180"/>
                      <a:pt x="145257" y="256180"/>
                    </a:cubicBezTo>
                    <a:cubicBezTo>
                      <a:pt x="167705" y="256180"/>
                      <a:pt x="188834" y="249577"/>
                      <a:pt x="206000" y="239013"/>
                    </a:cubicBezTo>
                    <a:cubicBezTo>
                      <a:pt x="206000" y="239013"/>
                      <a:pt x="206000" y="239013"/>
                      <a:pt x="221847" y="254859"/>
                    </a:cubicBezTo>
                    <a:cubicBezTo>
                      <a:pt x="221847" y="254859"/>
                      <a:pt x="221847" y="254859"/>
                      <a:pt x="221847" y="269385"/>
                    </a:cubicBezTo>
                    <a:cubicBezTo>
                      <a:pt x="199398" y="282590"/>
                      <a:pt x="172988" y="290513"/>
                      <a:pt x="145257" y="290513"/>
                    </a:cubicBezTo>
                    <a:cubicBezTo>
                      <a:pt x="64705" y="290513"/>
                      <a:pt x="0" y="225808"/>
                      <a:pt x="0" y="145257"/>
                    </a:cubicBezTo>
                    <a:cubicBezTo>
                      <a:pt x="0" y="64705"/>
                      <a:pt x="64705" y="0"/>
                      <a:pt x="145257" y="0"/>
                    </a:cubicBezTo>
                    <a:close/>
                  </a:path>
                </a:pathLst>
              </a:custGeom>
              <a:solidFill>
                <a:srgbClr val="0D22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36" name="组合 49"/>
            <p:cNvGrpSpPr/>
            <p:nvPr/>
          </p:nvGrpSpPr>
          <p:grpSpPr>
            <a:xfrm>
              <a:off x="6691846" y="3745446"/>
              <a:ext cx="2034108" cy="2034107"/>
              <a:chOff x="5078946" y="1637246"/>
              <a:chExt cx="2034108" cy="2034107"/>
            </a:xfrm>
          </p:grpSpPr>
          <p:sp>
            <p:nvSpPr>
              <p:cNvPr id="1048898" name="椭圆 50"/>
              <p:cNvSpPr/>
              <p:nvPr/>
            </p:nvSpPr>
            <p:spPr>
              <a:xfrm>
                <a:off x="5078946" y="1637246"/>
                <a:ext cx="2034108" cy="2034107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899" name="椭圆 40"/>
              <p:cNvSpPr/>
              <p:nvPr/>
            </p:nvSpPr>
            <p:spPr>
              <a:xfrm>
                <a:off x="5600365" y="2199303"/>
                <a:ext cx="991274" cy="909996"/>
              </a:xfrm>
              <a:custGeom>
                <a:avLst/>
                <a:gdLst>
                  <a:gd name="connsiteX0" fmla="*/ 117399 w 337212"/>
                  <a:gd name="connsiteY0" fmla="*/ 192088 h 309563"/>
                  <a:gd name="connsiteX1" fmla="*/ 130099 w 337212"/>
                  <a:gd name="connsiteY1" fmla="*/ 196036 h 309563"/>
                  <a:gd name="connsiteX2" fmla="*/ 130099 w 337212"/>
                  <a:gd name="connsiteY2" fmla="*/ 278941 h 309563"/>
                  <a:gd name="connsiteX3" fmla="*/ 117399 w 337212"/>
                  <a:gd name="connsiteY3" fmla="*/ 292101 h 309563"/>
                  <a:gd name="connsiteX4" fmla="*/ 176137 w 337212"/>
                  <a:gd name="connsiteY4" fmla="*/ 187325 h 309563"/>
                  <a:gd name="connsiteX5" fmla="*/ 187250 w 337212"/>
                  <a:gd name="connsiteY5" fmla="*/ 191271 h 309563"/>
                  <a:gd name="connsiteX6" fmla="*/ 187250 w 337212"/>
                  <a:gd name="connsiteY6" fmla="*/ 267562 h 309563"/>
                  <a:gd name="connsiteX7" fmla="*/ 176137 w 337212"/>
                  <a:gd name="connsiteY7" fmla="*/ 279400 h 309563"/>
                  <a:gd name="connsiteX8" fmla="*/ 176137 w 337212"/>
                  <a:gd name="connsiteY8" fmla="*/ 187325 h 309563"/>
                  <a:gd name="connsiteX9" fmla="*/ 231699 w 337212"/>
                  <a:gd name="connsiteY9" fmla="*/ 180975 h 309563"/>
                  <a:gd name="connsiteX10" fmla="*/ 239637 w 337212"/>
                  <a:gd name="connsiteY10" fmla="*/ 184982 h 309563"/>
                  <a:gd name="connsiteX11" fmla="*/ 239637 w 337212"/>
                  <a:gd name="connsiteY11" fmla="*/ 254429 h 309563"/>
                  <a:gd name="connsiteX12" fmla="*/ 231699 w 337212"/>
                  <a:gd name="connsiteY12" fmla="*/ 265113 h 309563"/>
                  <a:gd name="connsiteX13" fmla="*/ 277737 w 337212"/>
                  <a:gd name="connsiteY13" fmla="*/ 177800 h 309563"/>
                  <a:gd name="connsiteX14" fmla="*/ 287262 w 337212"/>
                  <a:gd name="connsiteY14" fmla="*/ 180398 h 309563"/>
                  <a:gd name="connsiteX15" fmla="*/ 287262 w 337212"/>
                  <a:gd name="connsiteY15" fmla="*/ 238847 h 309563"/>
                  <a:gd name="connsiteX16" fmla="*/ 277737 w 337212"/>
                  <a:gd name="connsiteY16" fmla="*/ 249238 h 309563"/>
                  <a:gd name="connsiteX17" fmla="*/ 280912 w 337212"/>
                  <a:gd name="connsiteY17" fmla="*/ 92075 h 309563"/>
                  <a:gd name="connsiteX18" fmla="*/ 307493 w 337212"/>
                  <a:gd name="connsiteY18" fmla="*/ 92075 h 309563"/>
                  <a:gd name="connsiteX19" fmla="*/ 315468 w 337212"/>
                  <a:gd name="connsiteY19" fmla="*/ 97314 h 309563"/>
                  <a:gd name="connsiteX20" fmla="*/ 336733 w 337212"/>
                  <a:gd name="connsiteY20" fmla="*/ 158869 h 309563"/>
                  <a:gd name="connsiteX21" fmla="*/ 331417 w 337212"/>
                  <a:gd name="connsiteY21" fmla="*/ 169347 h 309563"/>
                  <a:gd name="connsiteX22" fmla="*/ 320784 w 337212"/>
                  <a:gd name="connsiteY22" fmla="*/ 164108 h 309563"/>
                  <a:gd name="connsiteX23" fmla="*/ 314139 w 337212"/>
                  <a:gd name="connsiteY23" fmla="*/ 145772 h 309563"/>
                  <a:gd name="connsiteX24" fmla="*/ 314139 w 337212"/>
                  <a:gd name="connsiteY24" fmla="*/ 238761 h 309563"/>
                  <a:gd name="connsiteX25" fmla="*/ 304835 w 337212"/>
                  <a:gd name="connsiteY25" fmla="*/ 249238 h 309563"/>
                  <a:gd name="connsiteX26" fmla="*/ 294203 w 337212"/>
                  <a:gd name="connsiteY26" fmla="*/ 238761 h 309563"/>
                  <a:gd name="connsiteX27" fmla="*/ 294203 w 337212"/>
                  <a:gd name="connsiteY27" fmla="*/ 179824 h 309563"/>
                  <a:gd name="connsiteX28" fmla="*/ 288886 w 337212"/>
                  <a:gd name="connsiteY28" fmla="*/ 179824 h 309563"/>
                  <a:gd name="connsiteX29" fmla="*/ 294203 w 337212"/>
                  <a:gd name="connsiteY29" fmla="*/ 178515 h 309563"/>
                  <a:gd name="connsiteX30" fmla="*/ 304835 w 337212"/>
                  <a:gd name="connsiteY30" fmla="*/ 157560 h 309563"/>
                  <a:gd name="connsiteX31" fmla="*/ 280912 w 337212"/>
                  <a:gd name="connsiteY31" fmla="*/ 92075 h 309563"/>
                  <a:gd name="connsiteX32" fmla="*/ 231699 w 337212"/>
                  <a:gd name="connsiteY32" fmla="*/ 82550 h 309563"/>
                  <a:gd name="connsiteX33" fmla="*/ 243745 w 337212"/>
                  <a:gd name="connsiteY33" fmla="*/ 82550 h 309563"/>
                  <a:gd name="connsiteX34" fmla="*/ 262484 w 337212"/>
                  <a:gd name="connsiteY34" fmla="*/ 82550 h 309563"/>
                  <a:gd name="connsiteX35" fmla="*/ 273192 w 337212"/>
                  <a:gd name="connsiteY35" fmla="*/ 89117 h 309563"/>
                  <a:gd name="connsiteX36" fmla="*/ 297285 w 337212"/>
                  <a:gd name="connsiteY36" fmla="*/ 160041 h 309563"/>
                  <a:gd name="connsiteX37" fmla="*/ 291931 w 337212"/>
                  <a:gd name="connsiteY37" fmla="*/ 171861 h 309563"/>
                  <a:gd name="connsiteX38" fmla="*/ 279885 w 337212"/>
                  <a:gd name="connsiteY38" fmla="*/ 166608 h 309563"/>
                  <a:gd name="connsiteX39" fmla="*/ 271854 w 337212"/>
                  <a:gd name="connsiteY39" fmla="*/ 144280 h 309563"/>
                  <a:gd name="connsiteX40" fmla="*/ 271854 w 337212"/>
                  <a:gd name="connsiteY40" fmla="*/ 253292 h 309563"/>
                  <a:gd name="connsiteX41" fmla="*/ 259807 w 337212"/>
                  <a:gd name="connsiteY41" fmla="*/ 265113 h 309563"/>
                  <a:gd name="connsiteX42" fmla="*/ 247761 w 337212"/>
                  <a:gd name="connsiteY42" fmla="*/ 253292 h 309563"/>
                  <a:gd name="connsiteX43" fmla="*/ 247761 w 337212"/>
                  <a:gd name="connsiteY43" fmla="*/ 183682 h 309563"/>
                  <a:gd name="connsiteX44" fmla="*/ 258469 w 337212"/>
                  <a:gd name="connsiteY44" fmla="*/ 160041 h 309563"/>
                  <a:gd name="connsiteX45" fmla="*/ 231699 w 337212"/>
                  <a:gd name="connsiteY45" fmla="*/ 82550 h 309563"/>
                  <a:gd name="connsiteX46" fmla="*/ 177724 w 337212"/>
                  <a:gd name="connsiteY46" fmla="*/ 77788 h 309563"/>
                  <a:gd name="connsiteX47" fmla="*/ 214510 w 337212"/>
                  <a:gd name="connsiteY47" fmla="*/ 77788 h 309563"/>
                  <a:gd name="connsiteX48" fmla="*/ 225021 w 337212"/>
                  <a:gd name="connsiteY48" fmla="*/ 85643 h 309563"/>
                  <a:gd name="connsiteX49" fmla="*/ 252610 w 337212"/>
                  <a:gd name="connsiteY49" fmla="*/ 162884 h 309563"/>
                  <a:gd name="connsiteX50" fmla="*/ 246041 w 337212"/>
                  <a:gd name="connsiteY50" fmla="*/ 175976 h 309563"/>
                  <a:gd name="connsiteX51" fmla="*/ 231590 w 337212"/>
                  <a:gd name="connsiteY51" fmla="*/ 169430 h 309563"/>
                  <a:gd name="connsiteX52" fmla="*/ 223707 w 337212"/>
                  <a:gd name="connsiteY52" fmla="*/ 145865 h 309563"/>
                  <a:gd name="connsiteX53" fmla="*/ 223707 w 337212"/>
                  <a:gd name="connsiteY53" fmla="*/ 266309 h 309563"/>
                  <a:gd name="connsiteX54" fmla="*/ 210569 w 337212"/>
                  <a:gd name="connsiteY54" fmla="*/ 279401 h 309563"/>
                  <a:gd name="connsiteX55" fmla="*/ 198745 w 337212"/>
                  <a:gd name="connsiteY55" fmla="*/ 266309 h 309563"/>
                  <a:gd name="connsiteX56" fmla="*/ 198745 w 337212"/>
                  <a:gd name="connsiteY56" fmla="*/ 189068 h 309563"/>
                  <a:gd name="connsiteX57" fmla="*/ 197759 w 337212"/>
                  <a:gd name="connsiteY57" fmla="*/ 189068 h 309563"/>
                  <a:gd name="connsiteX58" fmla="*/ 194803 w 337212"/>
                  <a:gd name="connsiteY58" fmla="*/ 189068 h 309563"/>
                  <a:gd name="connsiteX59" fmla="*/ 206628 w 337212"/>
                  <a:gd name="connsiteY59" fmla="*/ 178595 h 309563"/>
                  <a:gd name="connsiteX60" fmla="*/ 206628 w 337212"/>
                  <a:gd name="connsiteY60" fmla="*/ 162884 h 309563"/>
                  <a:gd name="connsiteX61" fmla="*/ 177724 w 337212"/>
                  <a:gd name="connsiteY61" fmla="*/ 79097 h 309563"/>
                  <a:gd name="connsiteX62" fmla="*/ 177724 w 337212"/>
                  <a:gd name="connsiteY62" fmla="*/ 77788 h 309563"/>
                  <a:gd name="connsiteX63" fmla="*/ 120574 w 337212"/>
                  <a:gd name="connsiteY63" fmla="*/ 73025 h 309563"/>
                  <a:gd name="connsiteX64" fmla="*/ 157008 w 337212"/>
                  <a:gd name="connsiteY64" fmla="*/ 73025 h 309563"/>
                  <a:gd name="connsiteX65" fmla="*/ 168720 w 337212"/>
                  <a:gd name="connsiteY65" fmla="*/ 80953 h 309563"/>
                  <a:gd name="connsiteX66" fmla="*/ 197347 w 337212"/>
                  <a:gd name="connsiteY66" fmla="*/ 166840 h 309563"/>
                  <a:gd name="connsiteX67" fmla="*/ 190840 w 337212"/>
                  <a:gd name="connsiteY67" fmla="*/ 181375 h 309563"/>
                  <a:gd name="connsiteX68" fmla="*/ 176527 w 337212"/>
                  <a:gd name="connsiteY68" fmla="*/ 173447 h 309563"/>
                  <a:gd name="connsiteX69" fmla="*/ 167418 w 337212"/>
                  <a:gd name="connsiteY69" fmla="*/ 148341 h 309563"/>
                  <a:gd name="connsiteX70" fmla="*/ 167418 w 337212"/>
                  <a:gd name="connsiteY70" fmla="*/ 279153 h 309563"/>
                  <a:gd name="connsiteX71" fmla="*/ 153105 w 337212"/>
                  <a:gd name="connsiteY71" fmla="*/ 293688 h 309563"/>
                  <a:gd name="connsiteX72" fmla="*/ 140093 w 337212"/>
                  <a:gd name="connsiteY72" fmla="*/ 279153 h 309563"/>
                  <a:gd name="connsiteX73" fmla="*/ 140093 w 337212"/>
                  <a:gd name="connsiteY73" fmla="*/ 195909 h 309563"/>
                  <a:gd name="connsiteX74" fmla="*/ 133586 w 337212"/>
                  <a:gd name="connsiteY74" fmla="*/ 195909 h 309563"/>
                  <a:gd name="connsiteX75" fmla="*/ 138791 w 337212"/>
                  <a:gd name="connsiteY75" fmla="*/ 194588 h 309563"/>
                  <a:gd name="connsiteX76" fmla="*/ 151804 w 337212"/>
                  <a:gd name="connsiteY76" fmla="*/ 166840 h 309563"/>
                  <a:gd name="connsiteX77" fmla="*/ 120574 w 337212"/>
                  <a:gd name="connsiteY77" fmla="*/ 73025 h 309563"/>
                  <a:gd name="connsiteX78" fmla="*/ 46220 w 337212"/>
                  <a:gd name="connsiteY78" fmla="*/ 66675 h 309563"/>
                  <a:gd name="connsiteX79" fmla="*/ 72821 w 337212"/>
                  <a:gd name="connsiteY79" fmla="*/ 66675 h 309563"/>
                  <a:gd name="connsiteX80" fmla="*/ 98092 w 337212"/>
                  <a:gd name="connsiteY80" fmla="*/ 66675 h 309563"/>
                  <a:gd name="connsiteX81" fmla="*/ 111393 w 337212"/>
                  <a:gd name="connsiteY81" fmla="*/ 74595 h 309563"/>
                  <a:gd name="connsiteX82" fmla="*/ 143315 w 337212"/>
                  <a:gd name="connsiteY82" fmla="*/ 169638 h 309563"/>
                  <a:gd name="connsiteX83" fmla="*/ 135334 w 337212"/>
                  <a:gd name="connsiteY83" fmla="*/ 185479 h 309563"/>
                  <a:gd name="connsiteX84" fmla="*/ 119374 w 337212"/>
                  <a:gd name="connsiteY84" fmla="*/ 177559 h 309563"/>
                  <a:gd name="connsiteX85" fmla="*/ 108733 w 337212"/>
                  <a:gd name="connsiteY85" fmla="*/ 148518 h 309563"/>
                  <a:gd name="connsiteX86" fmla="*/ 108733 w 337212"/>
                  <a:gd name="connsiteY86" fmla="*/ 295043 h 309563"/>
                  <a:gd name="connsiteX87" fmla="*/ 94102 w 337212"/>
                  <a:gd name="connsiteY87" fmla="*/ 309563 h 309563"/>
                  <a:gd name="connsiteX88" fmla="*/ 78141 w 337212"/>
                  <a:gd name="connsiteY88" fmla="*/ 295043 h 309563"/>
                  <a:gd name="connsiteX89" fmla="*/ 78141 w 337212"/>
                  <a:gd name="connsiteY89" fmla="*/ 202640 h 309563"/>
                  <a:gd name="connsiteX90" fmla="*/ 66171 w 337212"/>
                  <a:gd name="connsiteY90" fmla="*/ 202640 h 309563"/>
                  <a:gd name="connsiteX91" fmla="*/ 66171 w 337212"/>
                  <a:gd name="connsiteY91" fmla="*/ 295043 h 309563"/>
                  <a:gd name="connsiteX92" fmla="*/ 50210 w 337212"/>
                  <a:gd name="connsiteY92" fmla="*/ 309563 h 309563"/>
                  <a:gd name="connsiteX93" fmla="*/ 35579 w 337212"/>
                  <a:gd name="connsiteY93" fmla="*/ 295043 h 309563"/>
                  <a:gd name="connsiteX94" fmla="*/ 35579 w 337212"/>
                  <a:gd name="connsiteY94" fmla="*/ 148518 h 309563"/>
                  <a:gd name="connsiteX95" fmla="*/ 24938 w 337212"/>
                  <a:gd name="connsiteY95" fmla="*/ 177559 h 309563"/>
                  <a:gd name="connsiteX96" fmla="*/ 8978 w 337212"/>
                  <a:gd name="connsiteY96" fmla="*/ 185479 h 309563"/>
                  <a:gd name="connsiteX97" fmla="*/ 997 w 337212"/>
                  <a:gd name="connsiteY97" fmla="*/ 169638 h 309563"/>
                  <a:gd name="connsiteX98" fmla="*/ 32919 w 337212"/>
                  <a:gd name="connsiteY98" fmla="*/ 74595 h 309563"/>
                  <a:gd name="connsiteX99" fmla="*/ 46220 w 337212"/>
                  <a:gd name="connsiteY99" fmla="*/ 66675 h 309563"/>
                  <a:gd name="connsiteX100" fmla="*/ 289643 w 337212"/>
                  <a:gd name="connsiteY100" fmla="*/ 49213 h 309563"/>
                  <a:gd name="connsiteX101" fmla="*/ 309487 w 337212"/>
                  <a:gd name="connsiteY101" fmla="*/ 68263 h 309563"/>
                  <a:gd name="connsiteX102" fmla="*/ 289643 w 337212"/>
                  <a:gd name="connsiteY102" fmla="*/ 87313 h 309563"/>
                  <a:gd name="connsiteX103" fmla="*/ 269799 w 337212"/>
                  <a:gd name="connsiteY103" fmla="*/ 68263 h 309563"/>
                  <a:gd name="connsiteX104" fmla="*/ 271122 w 337212"/>
                  <a:gd name="connsiteY104" fmla="*/ 68263 h 309563"/>
                  <a:gd name="connsiteX105" fmla="*/ 272445 w 337212"/>
                  <a:gd name="connsiteY105" fmla="*/ 59373 h 309563"/>
                  <a:gd name="connsiteX106" fmla="*/ 289643 w 337212"/>
                  <a:gd name="connsiteY106" fmla="*/ 49213 h 309563"/>
                  <a:gd name="connsiteX107" fmla="*/ 244544 w 337212"/>
                  <a:gd name="connsiteY107" fmla="*/ 33338 h 309563"/>
                  <a:gd name="connsiteX108" fmla="*/ 266625 w 337212"/>
                  <a:gd name="connsiteY108" fmla="*/ 55699 h 309563"/>
                  <a:gd name="connsiteX109" fmla="*/ 244544 w 337212"/>
                  <a:gd name="connsiteY109" fmla="*/ 79376 h 309563"/>
                  <a:gd name="connsiteX110" fmla="*/ 223762 w 337212"/>
                  <a:gd name="connsiteY110" fmla="*/ 63592 h 309563"/>
                  <a:gd name="connsiteX111" fmla="*/ 226360 w 337212"/>
                  <a:gd name="connsiteY111" fmla="*/ 49123 h 309563"/>
                  <a:gd name="connsiteX112" fmla="*/ 226360 w 337212"/>
                  <a:gd name="connsiteY112" fmla="*/ 43861 h 309563"/>
                  <a:gd name="connsiteX113" fmla="*/ 244544 w 337212"/>
                  <a:gd name="connsiteY113" fmla="*/ 33338 h 309563"/>
                  <a:gd name="connsiteX114" fmla="*/ 192806 w 337212"/>
                  <a:gd name="connsiteY114" fmla="*/ 23813 h 309563"/>
                  <a:gd name="connsiteX115" fmla="*/ 217412 w 337212"/>
                  <a:gd name="connsiteY115" fmla="*/ 48420 h 309563"/>
                  <a:gd name="connsiteX116" fmla="*/ 192806 w 337212"/>
                  <a:gd name="connsiteY116" fmla="*/ 73026 h 309563"/>
                  <a:gd name="connsiteX117" fmla="*/ 168199 w 337212"/>
                  <a:gd name="connsiteY117" fmla="*/ 51010 h 309563"/>
                  <a:gd name="connsiteX118" fmla="*/ 170789 w 337212"/>
                  <a:gd name="connsiteY118" fmla="*/ 39354 h 309563"/>
                  <a:gd name="connsiteX119" fmla="*/ 170789 w 337212"/>
                  <a:gd name="connsiteY119" fmla="*/ 38059 h 309563"/>
                  <a:gd name="connsiteX120" fmla="*/ 192806 w 337212"/>
                  <a:gd name="connsiteY120" fmla="*/ 23813 h 309563"/>
                  <a:gd name="connsiteX121" fmla="*/ 133275 w 337212"/>
                  <a:gd name="connsiteY121" fmla="*/ 12700 h 309563"/>
                  <a:gd name="connsiteX122" fmla="*/ 160262 w 337212"/>
                  <a:gd name="connsiteY122" fmla="*/ 39029 h 309563"/>
                  <a:gd name="connsiteX123" fmla="*/ 133275 w 337212"/>
                  <a:gd name="connsiteY123" fmla="*/ 66675 h 309563"/>
                  <a:gd name="connsiteX124" fmla="*/ 106287 w 337212"/>
                  <a:gd name="connsiteY124" fmla="*/ 48245 h 309563"/>
                  <a:gd name="connsiteX125" fmla="*/ 111685 w 337212"/>
                  <a:gd name="connsiteY125" fmla="*/ 29814 h 309563"/>
                  <a:gd name="connsiteX126" fmla="*/ 110335 w 337212"/>
                  <a:gd name="connsiteY126" fmla="*/ 23232 h 309563"/>
                  <a:gd name="connsiteX127" fmla="*/ 133275 w 337212"/>
                  <a:gd name="connsiteY127" fmla="*/ 12700 h 309563"/>
                  <a:gd name="connsiteX128" fmla="*/ 72809 w 337212"/>
                  <a:gd name="connsiteY128" fmla="*/ 0 h 309563"/>
                  <a:gd name="connsiteX129" fmla="*/ 101525 w 337212"/>
                  <a:gd name="connsiteY129" fmla="*/ 30163 h 309563"/>
                  <a:gd name="connsiteX130" fmla="*/ 72809 w 337212"/>
                  <a:gd name="connsiteY130" fmla="*/ 60325 h 309563"/>
                  <a:gd name="connsiteX131" fmla="*/ 42787 w 337212"/>
                  <a:gd name="connsiteY131" fmla="*/ 30163 h 309563"/>
                  <a:gd name="connsiteX132" fmla="*/ 72809 w 337212"/>
                  <a:gd name="connsiteY132" fmla="*/ 0 h 30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337212" h="309563">
                    <a:moveTo>
                      <a:pt x="117399" y="192088"/>
                    </a:moveTo>
                    <a:cubicBezTo>
                      <a:pt x="121632" y="194720"/>
                      <a:pt x="125866" y="196036"/>
                      <a:pt x="130099" y="196036"/>
                    </a:cubicBezTo>
                    <a:cubicBezTo>
                      <a:pt x="130099" y="196036"/>
                      <a:pt x="130099" y="196036"/>
                      <a:pt x="130099" y="278941"/>
                    </a:cubicBezTo>
                    <a:cubicBezTo>
                      <a:pt x="130099" y="285521"/>
                      <a:pt x="124455" y="290785"/>
                      <a:pt x="117399" y="292101"/>
                    </a:cubicBezTo>
                    <a:close/>
                    <a:moveTo>
                      <a:pt x="176137" y="187325"/>
                    </a:moveTo>
                    <a:cubicBezTo>
                      <a:pt x="179841" y="189956"/>
                      <a:pt x="183546" y="191271"/>
                      <a:pt x="187250" y="191271"/>
                    </a:cubicBezTo>
                    <a:cubicBezTo>
                      <a:pt x="187250" y="191271"/>
                      <a:pt x="187250" y="191271"/>
                      <a:pt x="187250" y="267562"/>
                    </a:cubicBezTo>
                    <a:cubicBezTo>
                      <a:pt x="187250" y="274139"/>
                      <a:pt x="182311" y="279400"/>
                      <a:pt x="176137" y="279400"/>
                    </a:cubicBezTo>
                    <a:cubicBezTo>
                      <a:pt x="176137" y="279400"/>
                      <a:pt x="176137" y="279400"/>
                      <a:pt x="176137" y="187325"/>
                    </a:cubicBezTo>
                    <a:close/>
                    <a:moveTo>
                      <a:pt x="231699" y="180975"/>
                    </a:moveTo>
                    <a:cubicBezTo>
                      <a:pt x="233967" y="183646"/>
                      <a:pt x="236235" y="183646"/>
                      <a:pt x="239637" y="184982"/>
                    </a:cubicBezTo>
                    <a:cubicBezTo>
                      <a:pt x="239637" y="184982"/>
                      <a:pt x="239637" y="184982"/>
                      <a:pt x="239637" y="254429"/>
                    </a:cubicBezTo>
                    <a:cubicBezTo>
                      <a:pt x="239637" y="259771"/>
                      <a:pt x="236235" y="263778"/>
                      <a:pt x="231699" y="265113"/>
                    </a:cubicBezTo>
                    <a:close/>
                    <a:moveTo>
                      <a:pt x="277737" y="177800"/>
                    </a:moveTo>
                    <a:cubicBezTo>
                      <a:pt x="280458" y="179099"/>
                      <a:pt x="283180" y="180398"/>
                      <a:pt x="287262" y="180398"/>
                    </a:cubicBezTo>
                    <a:cubicBezTo>
                      <a:pt x="287262" y="180398"/>
                      <a:pt x="287262" y="180398"/>
                      <a:pt x="287262" y="238847"/>
                    </a:cubicBezTo>
                    <a:cubicBezTo>
                      <a:pt x="287262" y="244043"/>
                      <a:pt x="283180" y="247939"/>
                      <a:pt x="277737" y="249238"/>
                    </a:cubicBezTo>
                    <a:close/>
                    <a:moveTo>
                      <a:pt x="280912" y="92075"/>
                    </a:moveTo>
                    <a:cubicBezTo>
                      <a:pt x="282241" y="92075"/>
                      <a:pt x="306164" y="92075"/>
                      <a:pt x="307493" y="92075"/>
                    </a:cubicBezTo>
                    <a:cubicBezTo>
                      <a:pt x="311481" y="92075"/>
                      <a:pt x="314139" y="94694"/>
                      <a:pt x="315468" y="97314"/>
                    </a:cubicBezTo>
                    <a:cubicBezTo>
                      <a:pt x="315468" y="97314"/>
                      <a:pt x="315468" y="97314"/>
                      <a:pt x="336733" y="158869"/>
                    </a:cubicBezTo>
                    <a:cubicBezTo>
                      <a:pt x="338062" y="162798"/>
                      <a:pt x="336733" y="168037"/>
                      <a:pt x="331417" y="169347"/>
                    </a:cubicBezTo>
                    <a:cubicBezTo>
                      <a:pt x="327430" y="170657"/>
                      <a:pt x="322113" y="168037"/>
                      <a:pt x="320784" y="164108"/>
                    </a:cubicBezTo>
                    <a:cubicBezTo>
                      <a:pt x="320784" y="164108"/>
                      <a:pt x="320784" y="164108"/>
                      <a:pt x="314139" y="145772"/>
                    </a:cubicBezTo>
                    <a:cubicBezTo>
                      <a:pt x="314139" y="145772"/>
                      <a:pt x="314139" y="145772"/>
                      <a:pt x="314139" y="238761"/>
                    </a:cubicBezTo>
                    <a:cubicBezTo>
                      <a:pt x="314139" y="243999"/>
                      <a:pt x="310152" y="249238"/>
                      <a:pt x="304835" y="249238"/>
                    </a:cubicBezTo>
                    <a:cubicBezTo>
                      <a:pt x="299519" y="249238"/>
                      <a:pt x="294203" y="243999"/>
                      <a:pt x="294203" y="238761"/>
                    </a:cubicBezTo>
                    <a:cubicBezTo>
                      <a:pt x="294203" y="238761"/>
                      <a:pt x="294203" y="238761"/>
                      <a:pt x="294203" y="179824"/>
                    </a:cubicBezTo>
                    <a:cubicBezTo>
                      <a:pt x="294203" y="179824"/>
                      <a:pt x="294203" y="179824"/>
                      <a:pt x="288886" y="179824"/>
                    </a:cubicBezTo>
                    <a:cubicBezTo>
                      <a:pt x="291545" y="179824"/>
                      <a:pt x="292874" y="179824"/>
                      <a:pt x="294203" y="178515"/>
                    </a:cubicBezTo>
                    <a:cubicBezTo>
                      <a:pt x="302177" y="175895"/>
                      <a:pt x="307493" y="166727"/>
                      <a:pt x="304835" y="157560"/>
                    </a:cubicBezTo>
                    <a:cubicBezTo>
                      <a:pt x="304835" y="157560"/>
                      <a:pt x="304835" y="157560"/>
                      <a:pt x="280912" y="92075"/>
                    </a:cubicBezTo>
                    <a:close/>
                    <a:moveTo>
                      <a:pt x="231699" y="82550"/>
                    </a:moveTo>
                    <a:cubicBezTo>
                      <a:pt x="235715" y="82550"/>
                      <a:pt x="239730" y="82550"/>
                      <a:pt x="243745" y="82550"/>
                    </a:cubicBezTo>
                    <a:cubicBezTo>
                      <a:pt x="253115" y="82550"/>
                      <a:pt x="262484" y="82550"/>
                      <a:pt x="262484" y="82550"/>
                    </a:cubicBezTo>
                    <a:cubicBezTo>
                      <a:pt x="267838" y="82550"/>
                      <a:pt x="271854" y="85177"/>
                      <a:pt x="273192" y="89117"/>
                    </a:cubicBezTo>
                    <a:cubicBezTo>
                      <a:pt x="273192" y="89117"/>
                      <a:pt x="273192" y="89117"/>
                      <a:pt x="297285" y="160041"/>
                    </a:cubicBezTo>
                    <a:cubicBezTo>
                      <a:pt x="299962" y="165294"/>
                      <a:pt x="297285" y="170548"/>
                      <a:pt x="291931" y="171861"/>
                    </a:cubicBezTo>
                    <a:cubicBezTo>
                      <a:pt x="286577" y="174488"/>
                      <a:pt x="281223" y="170548"/>
                      <a:pt x="279885" y="166608"/>
                    </a:cubicBezTo>
                    <a:cubicBezTo>
                      <a:pt x="279885" y="166608"/>
                      <a:pt x="279885" y="166608"/>
                      <a:pt x="271854" y="144280"/>
                    </a:cubicBezTo>
                    <a:cubicBezTo>
                      <a:pt x="271854" y="144280"/>
                      <a:pt x="271854" y="144280"/>
                      <a:pt x="271854" y="253292"/>
                    </a:cubicBezTo>
                    <a:cubicBezTo>
                      <a:pt x="271854" y="259859"/>
                      <a:pt x="266500" y="265113"/>
                      <a:pt x="259807" y="265113"/>
                    </a:cubicBezTo>
                    <a:cubicBezTo>
                      <a:pt x="253115" y="265113"/>
                      <a:pt x="247761" y="259859"/>
                      <a:pt x="247761" y="253292"/>
                    </a:cubicBezTo>
                    <a:cubicBezTo>
                      <a:pt x="247761" y="253292"/>
                      <a:pt x="247761" y="253292"/>
                      <a:pt x="247761" y="183682"/>
                    </a:cubicBezTo>
                    <a:cubicBezTo>
                      <a:pt x="257130" y="179742"/>
                      <a:pt x="262484" y="169235"/>
                      <a:pt x="258469" y="160041"/>
                    </a:cubicBezTo>
                    <a:cubicBezTo>
                      <a:pt x="258469" y="160041"/>
                      <a:pt x="258469" y="160041"/>
                      <a:pt x="231699" y="82550"/>
                    </a:cubicBezTo>
                    <a:close/>
                    <a:moveTo>
                      <a:pt x="177724" y="77788"/>
                    </a:moveTo>
                    <a:cubicBezTo>
                      <a:pt x="177724" y="77788"/>
                      <a:pt x="213196" y="77788"/>
                      <a:pt x="214510" y="77788"/>
                    </a:cubicBezTo>
                    <a:cubicBezTo>
                      <a:pt x="219765" y="77788"/>
                      <a:pt x="223707" y="80406"/>
                      <a:pt x="225021" y="85643"/>
                    </a:cubicBezTo>
                    <a:cubicBezTo>
                      <a:pt x="225021" y="85643"/>
                      <a:pt x="225021" y="85643"/>
                      <a:pt x="252610" y="162884"/>
                    </a:cubicBezTo>
                    <a:cubicBezTo>
                      <a:pt x="253924" y="168121"/>
                      <a:pt x="251296" y="174667"/>
                      <a:pt x="246041" y="175976"/>
                    </a:cubicBezTo>
                    <a:cubicBezTo>
                      <a:pt x="239472" y="178595"/>
                      <a:pt x="234217" y="175976"/>
                      <a:pt x="231590" y="169430"/>
                    </a:cubicBezTo>
                    <a:cubicBezTo>
                      <a:pt x="231590" y="169430"/>
                      <a:pt x="231590" y="169430"/>
                      <a:pt x="223707" y="145865"/>
                    </a:cubicBezTo>
                    <a:cubicBezTo>
                      <a:pt x="223707" y="145865"/>
                      <a:pt x="223707" y="145865"/>
                      <a:pt x="223707" y="266309"/>
                    </a:cubicBezTo>
                    <a:cubicBezTo>
                      <a:pt x="223707" y="272855"/>
                      <a:pt x="218452" y="279401"/>
                      <a:pt x="210569" y="279401"/>
                    </a:cubicBezTo>
                    <a:cubicBezTo>
                      <a:pt x="204000" y="279401"/>
                      <a:pt x="198745" y="272855"/>
                      <a:pt x="198745" y="266309"/>
                    </a:cubicBezTo>
                    <a:cubicBezTo>
                      <a:pt x="198745" y="266309"/>
                      <a:pt x="198745" y="266309"/>
                      <a:pt x="198745" y="189068"/>
                    </a:cubicBezTo>
                    <a:cubicBezTo>
                      <a:pt x="198745" y="189068"/>
                      <a:pt x="198745" y="189068"/>
                      <a:pt x="197759" y="189068"/>
                    </a:cubicBezTo>
                    <a:lnTo>
                      <a:pt x="194803" y="189068"/>
                    </a:lnTo>
                    <a:cubicBezTo>
                      <a:pt x="200059" y="187759"/>
                      <a:pt x="204000" y="183831"/>
                      <a:pt x="206628" y="178595"/>
                    </a:cubicBezTo>
                    <a:cubicBezTo>
                      <a:pt x="209255" y="173358"/>
                      <a:pt x="209255" y="168121"/>
                      <a:pt x="206628" y="162884"/>
                    </a:cubicBezTo>
                    <a:cubicBezTo>
                      <a:pt x="206628" y="162884"/>
                      <a:pt x="206628" y="162884"/>
                      <a:pt x="177724" y="79097"/>
                    </a:cubicBezTo>
                    <a:cubicBezTo>
                      <a:pt x="177724" y="79097"/>
                      <a:pt x="177724" y="77788"/>
                      <a:pt x="177724" y="77788"/>
                    </a:cubicBezTo>
                    <a:close/>
                    <a:moveTo>
                      <a:pt x="120574" y="73025"/>
                    </a:moveTo>
                    <a:cubicBezTo>
                      <a:pt x="120574" y="73025"/>
                      <a:pt x="157008" y="73025"/>
                      <a:pt x="157008" y="73025"/>
                    </a:cubicBezTo>
                    <a:cubicBezTo>
                      <a:pt x="162213" y="73025"/>
                      <a:pt x="167418" y="75668"/>
                      <a:pt x="168720" y="80953"/>
                    </a:cubicBezTo>
                    <a:cubicBezTo>
                      <a:pt x="168720" y="80953"/>
                      <a:pt x="168720" y="80953"/>
                      <a:pt x="197347" y="166840"/>
                    </a:cubicBezTo>
                    <a:cubicBezTo>
                      <a:pt x="199949" y="172125"/>
                      <a:pt x="197347" y="178732"/>
                      <a:pt x="190840" y="181375"/>
                    </a:cubicBezTo>
                    <a:cubicBezTo>
                      <a:pt x="184334" y="184017"/>
                      <a:pt x="177828" y="180053"/>
                      <a:pt x="176527" y="173447"/>
                    </a:cubicBezTo>
                    <a:lnTo>
                      <a:pt x="167418" y="148341"/>
                    </a:lnTo>
                    <a:cubicBezTo>
                      <a:pt x="167418" y="148341"/>
                      <a:pt x="167418" y="148341"/>
                      <a:pt x="167418" y="279153"/>
                    </a:cubicBezTo>
                    <a:cubicBezTo>
                      <a:pt x="167418" y="287081"/>
                      <a:pt x="160912" y="293688"/>
                      <a:pt x="153105" y="293688"/>
                    </a:cubicBezTo>
                    <a:cubicBezTo>
                      <a:pt x="145297" y="293688"/>
                      <a:pt x="140093" y="287081"/>
                      <a:pt x="140093" y="279153"/>
                    </a:cubicBezTo>
                    <a:cubicBezTo>
                      <a:pt x="140093" y="279153"/>
                      <a:pt x="140093" y="279153"/>
                      <a:pt x="140093" y="195909"/>
                    </a:cubicBezTo>
                    <a:cubicBezTo>
                      <a:pt x="140093" y="195909"/>
                      <a:pt x="140093" y="195909"/>
                      <a:pt x="133586" y="195909"/>
                    </a:cubicBezTo>
                    <a:cubicBezTo>
                      <a:pt x="134888" y="195909"/>
                      <a:pt x="136189" y="195909"/>
                      <a:pt x="138791" y="194588"/>
                    </a:cubicBezTo>
                    <a:cubicBezTo>
                      <a:pt x="150502" y="190624"/>
                      <a:pt x="155707" y="177411"/>
                      <a:pt x="151804" y="166840"/>
                    </a:cubicBezTo>
                    <a:cubicBezTo>
                      <a:pt x="151804" y="166840"/>
                      <a:pt x="151804" y="166840"/>
                      <a:pt x="120574" y="73025"/>
                    </a:cubicBezTo>
                    <a:close/>
                    <a:moveTo>
                      <a:pt x="46220" y="66675"/>
                    </a:moveTo>
                    <a:cubicBezTo>
                      <a:pt x="47550" y="66675"/>
                      <a:pt x="59520" y="66675"/>
                      <a:pt x="72821" y="66675"/>
                    </a:cubicBezTo>
                    <a:cubicBezTo>
                      <a:pt x="84792" y="66675"/>
                      <a:pt x="96762" y="66675"/>
                      <a:pt x="98092" y="66675"/>
                    </a:cubicBezTo>
                    <a:cubicBezTo>
                      <a:pt x="103413" y="66675"/>
                      <a:pt x="108733" y="69315"/>
                      <a:pt x="111393" y="74595"/>
                    </a:cubicBezTo>
                    <a:cubicBezTo>
                      <a:pt x="111393" y="74595"/>
                      <a:pt x="111393" y="74595"/>
                      <a:pt x="143315" y="169638"/>
                    </a:cubicBezTo>
                    <a:cubicBezTo>
                      <a:pt x="145975" y="176239"/>
                      <a:pt x="143315" y="184159"/>
                      <a:pt x="135334" y="185479"/>
                    </a:cubicBezTo>
                    <a:cubicBezTo>
                      <a:pt x="128684" y="188119"/>
                      <a:pt x="122034" y="184159"/>
                      <a:pt x="119374" y="177559"/>
                    </a:cubicBezTo>
                    <a:cubicBezTo>
                      <a:pt x="119374" y="177559"/>
                      <a:pt x="119374" y="177559"/>
                      <a:pt x="108733" y="148518"/>
                    </a:cubicBezTo>
                    <a:cubicBezTo>
                      <a:pt x="108733" y="148518"/>
                      <a:pt x="108733" y="148518"/>
                      <a:pt x="108733" y="295043"/>
                    </a:cubicBezTo>
                    <a:cubicBezTo>
                      <a:pt x="108733" y="302963"/>
                      <a:pt x="102083" y="309563"/>
                      <a:pt x="94102" y="309563"/>
                    </a:cubicBezTo>
                    <a:cubicBezTo>
                      <a:pt x="84792" y="309563"/>
                      <a:pt x="78141" y="302963"/>
                      <a:pt x="78141" y="295043"/>
                    </a:cubicBezTo>
                    <a:cubicBezTo>
                      <a:pt x="78141" y="295043"/>
                      <a:pt x="78141" y="295043"/>
                      <a:pt x="78141" y="202640"/>
                    </a:cubicBezTo>
                    <a:cubicBezTo>
                      <a:pt x="78141" y="202640"/>
                      <a:pt x="78141" y="202640"/>
                      <a:pt x="66171" y="202640"/>
                    </a:cubicBezTo>
                    <a:cubicBezTo>
                      <a:pt x="66171" y="202640"/>
                      <a:pt x="66171" y="202640"/>
                      <a:pt x="66171" y="295043"/>
                    </a:cubicBezTo>
                    <a:cubicBezTo>
                      <a:pt x="66171" y="302963"/>
                      <a:pt x="59520" y="309563"/>
                      <a:pt x="50210" y="309563"/>
                    </a:cubicBezTo>
                    <a:cubicBezTo>
                      <a:pt x="42229" y="309563"/>
                      <a:pt x="35579" y="302963"/>
                      <a:pt x="35579" y="295043"/>
                    </a:cubicBezTo>
                    <a:cubicBezTo>
                      <a:pt x="35579" y="295043"/>
                      <a:pt x="35579" y="295043"/>
                      <a:pt x="35579" y="148518"/>
                    </a:cubicBezTo>
                    <a:cubicBezTo>
                      <a:pt x="35579" y="148518"/>
                      <a:pt x="35579" y="148518"/>
                      <a:pt x="24938" y="177559"/>
                    </a:cubicBezTo>
                    <a:cubicBezTo>
                      <a:pt x="22278" y="184159"/>
                      <a:pt x="15628" y="188119"/>
                      <a:pt x="8978" y="185479"/>
                    </a:cubicBezTo>
                    <a:cubicBezTo>
                      <a:pt x="997" y="184159"/>
                      <a:pt x="-1663" y="176239"/>
                      <a:pt x="997" y="169638"/>
                    </a:cubicBezTo>
                    <a:cubicBezTo>
                      <a:pt x="997" y="169638"/>
                      <a:pt x="997" y="169638"/>
                      <a:pt x="32919" y="74595"/>
                    </a:cubicBezTo>
                    <a:cubicBezTo>
                      <a:pt x="35579" y="69315"/>
                      <a:pt x="40899" y="66675"/>
                      <a:pt x="46220" y="66675"/>
                    </a:cubicBezTo>
                    <a:close/>
                    <a:moveTo>
                      <a:pt x="289643" y="49213"/>
                    </a:moveTo>
                    <a:cubicBezTo>
                      <a:pt x="301549" y="49213"/>
                      <a:pt x="309487" y="58103"/>
                      <a:pt x="309487" y="68263"/>
                    </a:cubicBezTo>
                    <a:cubicBezTo>
                      <a:pt x="309487" y="79693"/>
                      <a:pt x="300227" y="87313"/>
                      <a:pt x="289643" y="87313"/>
                    </a:cubicBezTo>
                    <a:cubicBezTo>
                      <a:pt x="280383" y="87313"/>
                      <a:pt x="269799" y="79693"/>
                      <a:pt x="269799" y="68263"/>
                    </a:cubicBezTo>
                    <a:cubicBezTo>
                      <a:pt x="269799" y="68263"/>
                      <a:pt x="271122" y="68263"/>
                      <a:pt x="271122" y="68263"/>
                    </a:cubicBezTo>
                    <a:cubicBezTo>
                      <a:pt x="271122" y="65723"/>
                      <a:pt x="272445" y="63183"/>
                      <a:pt x="272445" y="59373"/>
                    </a:cubicBezTo>
                    <a:cubicBezTo>
                      <a:pt x="276414" y="54293"/>
                      <a:pt x="283028" y="49213"/>
                      <a:pt x="289643" y="49213"/>
                    </a:cubicBezTo>
                    <a:close/>
                    <a:moveTo>
                      <a:pt x="244544" y="33338"/>
                    </a:moveTo>
                    <a:cubicBezTo>
                      <a:pt x="257533" y="33338"/>
                      <a:pt x="266625" y="43861"/>
                      <a:pt x="266625" y="55699"/>
                    </a:cubicBezTo>
                    <a:cubicBezTo>
                      <a:pt x="266625" y="68853"/>
                      <a:pt x="256234" y="79376"/>
                      <a:pt x="244544" y="79376"/>
                    </a:cubicBezTo>
                    <a:cubicBezTo>
                      <a:pt x="235452" y="79376"/>
                      <a:pt x="226360" y="72799"/>
                      <a:pt x="223762" y="63592"/>
                    </a:cubicBezTo>
                    <a:cubicBezTo>
                      <a:pt x="225061" y="59645"/>
                      <a:pt x="226360" y="54384"/>
                      <a:pt x="226360" y="49123"/>
                    </a:cubicBezTo>
                    <a:cubicBezTo>
                      <a:pt x="226360" y="47807"/>
                      <a:pt x="226360" y="46492"/>
                      <a:pt x="226360" y="43861"/>
                    </a:cubicBezTo>
                    <a:cubicBezTo>
                      <a:pt x="230256" y="37284"/>
                      <a:pt x="236751" y="33338"/>
                      <a:pt x="244544" y="33338"/>
                    </a:cubicBezTo>
                    <a:close/>
                    <a:moveTo>
                      <a:pt x="192806" y="23813"/>
                    </a:moveTo>
                    <a:cubicBezTo>
                      <a:pt x="205756" y="23813"/>
                      <a:pt x="217412" y="35469"/>
                      <a:pt x="217412" y="48420"/>
                    </a:cubicBezTo>
                    <a:cubicBezTo>
                      <a:pt x="217412" y="62665"/>
                      <a:pt x="205756" y="73026"/>
                      <a:pt x="192806" y="73026"/>
                    </a:cubicBezTo>
                    <a:cubicBezTo>
                      <a:pt x="179855" y="73026"/>
                      <a:pt x="169494" y="63961"/>
                      <a:pt x="168199" y="51010"/>
                    </a:cubicBezTo>
                    <a:cubicBezTo>
                      <a:pt x="169494" y="48420"/>
                      <a:pt x="170789" y="44534"/>
                      <a:pt x="170789" y="39354"/>
                    </a:cubicBezTo>
                    <a:cubicBezTo>
                      <a:pt x="170789" y="39354"/>
                      <a:pt x="170789" y="39354"/>
                      <a:pt x="170789" y="38059"/>
                    </a:cubicBezTo>
                    <a:cubicBezTo>
                      <a:pt x="174674" y="30288"/>
                      <a:pt x="182445" y="23813"/>
                      <a:pt x="192806" y="23813"/>
                    </a:cubicBezTo>
                    <a:close/>
                    <a:moveTo>
                      <a:pt x="133275" y="12700"/>
                    </a:moveTo>
                    <a:cubicBezTo>
                      <a:pt x="148118" y="12700"/>
                      <a:pt x="160262" y="24548"/>
                      <a:pt x="160262" y="39029"/>
                    </a:cubicBezTo>
                    <a:cubicBezTo>
                      <a:pt x="160262" y="54827"/>
                      <a:pt x="148118" y="66675"/>
                      <a:pt x="133275" y="66675"/>
                    </a:cubicBezTo>
                    <a:cubicBezTo>
                      <a:pt x="121130" y="66675"/>
                      <a:pt x="110335" y="60093"/>
                      <a:pt x="106287" y="48245"/>
                    </a:cubicBezTo>
                    <a:cubicBezTo>
                      <a:pt x="108986" y="42979"/>
                      <a:pt x="111685" y="36396"/>
                      <a:pt x="111685" y="29814"/>
                    </a:cubicBezTo>
                    <a:cubicBezTo>
                      <a:pt x="111685" y="27181"/>
                      <a:pt x="110335" y="25865"/>
                      <a:pt x="110335" y="23232"/>
                    </a:cubicBezTo>
                    <a:cubicBezTo>
                      <a:pt x="115733" y="16649"/>
                      <a:pt x="123829" y="12700"/>
                      <a:pt x="133275" y="12700"/>
                    </a:cubicBezTo>
                    <a:close/>
                    <a:moveTo>
                      <a:pt x="72809" y="0"/>
                    </a:moveTo>
                    <a:cubicBezTo>
                      <a:pt x="88472" y="0"/>
                      <a:pt x="101525" y="14426"/>
                      <a:pt x="101525" y="30163"/>
                    </a:cubicBezTo>
                    <a:cubicBezTo>
                      <a:pt x="101525" y="47211"/>
                      <a:pt x="87167" y="60325"/>
                      <a:pt x="72809" y="60325"/>
                    </a:cubicBezTo>
                    <a:cubicBezTo>
                      <a:pt x="57145" y="60325"/>
                      <a:pt x="42787" y="47211"/>
                      <a:pt x="42787" y="30163"/>
                    </a:cubicBezTo>
                    <a:cubicBezTo>
                      <a:pt x="42787" y="14426"/>
                      <a:pt x="55840" y="0"/>
                      <a:pt x="72809" y="0"/>
                    </a:cubicBezTo>
                    <a:close/>
                  </a:path>
                </a:pathLst>
              </a:custGeom>
              <a:solidFill>
                <a:srgbClr val="0D22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137" name="组合 16"/>
          <p:cNvGrpSpPr/>
          <p:nvPr/>
        </p:nvGrpSpPr>
        <p:grpSpPr>
          <a:xfrm>
            <a:off x="305278" y="250765"/>
            <a:ext cx="3800450" cy="523220"/>
            <a:chOff x="276250" y="250765"/>
            <a:chExt cx="3800450" cy="523220"/>
          </a:xfrm>
        </p:grpSpPr>
        <p:sp>
          <p:nvSpPr>
            <p:cNvPr id="1048900" name="文本框 18"/>
            <p:cNvSpPr txBox="1"/>
            <p:nvPr/>
          </p:nvSpPr>
          <p:spPr>
            <a:xfrm>
              <a:off x="781626" y="250765"/>
              <a:ext cx="329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lang="zh-CN" altLang="en-US" sz="2800" b="1" dirty="0">
                  <a:solidFill>
                    <a:srgbClr val="2FE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密码管理器优势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38" name="组合 19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8901" name="菱形 20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902" name="菱形 21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9" name="组合 56"/>
          <p:cNvGrpSpPr/>
          <p:nvPr/>
        </p:nvGrpSpPr>
        <p:grpSpPr>
          <a:xfrm>
            <a:off x="4291144" y="575064"/>
            <a:ext cx="4517390" cy="1636395"/>
            <a:chOff x="5136211" y="3612106"/>
            <a:chExt cx="4517390" cy="1636395"/>
          </a:xfrm>
        </p:grpSpPr>
        <p:sp>
          <p:nvSpPr>
            <p:cNvPr id="1048903" name="矩形 57"/>
            <p:cNvSpPr/>
            <p:nvPr/>
          </p:nvSpPr>
          <p:spPr>
            <a:xfrm>
              <a:off x="5341951" y="4160746"/>
              <a:ext cx="4311650" cy="10877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b="1">
                  <a:solidFill>
                    <a:srgbClr val="FFFFFF"/>
                  </a:solidFill>
                </a:rPr>
                <a:t>用户只需记住1个密码</a:t>
              </a:r>
              <a:r>
                <a:rPr lang="zh-CN" altLang="en-US" b="1">
                  <a:solidFill>
                    <a:srgbClr val="FFFFFF"/>
                  </a:solidFill>
                </a:rPr>
                <a:t>，就可以生成其他网站所需的密码</a:t>
              </a:r>
              <a:endParaRPr lang="zh-CN" altLang="en-US" b="1">
                <a:solidFill>
                  <a:srgbClr val="FFFFFF"/>
                </a:solidFill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b="1">
                  <a:solidFill>
                    <a:srgbClr val="FFFFFF"/>
                  </a:solidFill>
                </a:rPr>
                <a:t>可根据所需的密码规则配置密码</a:t>
              </a:r>
              <a:endParaRPr lang="zh-CN" altLang="en-US" dirty="0">
                <a:solidFill>
                  <a:prstClr val="white">
                    <a:alpha val="7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048904" name="矩形 58"/>
            <p:cNvSpPr/>
            <p:nvPr/>
          </p:nvSpPr>
          <p:spPr>
            <a:xfrm>
              <a:off x="5136211" y="3612106"/>
              <a:ext cx="3135630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</a:rPr>
                <a:t>便捷性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140" name="组合 59"/>
          <p:cNvGrpSpPr/>
          <p:nvPr/>
        </p:nvGrpSpPr>
        <p:grpSpPr>
          <a:xfrm>
            <a:off x="8065213" y="4448839"/>
            <a:ext cx="3662546" cy="1699766"/>
            <a:chOff x="4257432" y="4309063"/>
            <a:chExt cx="2952874" cy="1370413"/>
          </a:xfrm>
        </p:grpSpPr>
        <p:sp>
          <p:nvSpPr>
            <p:cNvPr id="1048905" name="矩形 60"/>
            <p:cNvSpPr/>
            <p:nvPr/>
          </p:nvSpPr>
          <p:spPr>
            <a:xfrm>
              <a:off x="4257432" y="4831670"/>
              <a:ext cx="2952874" cy="8478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lvl="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b="1">
                  <a:solidFill>
                    <a:srgbClr val="FFFFFF"/>
                  </a:solidFill>
                  <a:sym typeface="+mn-ea"/>
                </a:rPr>
                <a:t>源</a:t>
              </a:r>
              <a:r>
                <a:rPr lang="zh-CN" altLang="en-US" b="1">
                  <a:solidFill>
                    <a:srgbClr val="FFFFFF"/>
                  </a:solidFill>
                  <a:sym typeface="+mn-ea"/>
                </a:rPr>
                <a:t>代码</a:t>
              </a:r>
              <a:r>
                <a:rPr lang="zh-CN" altLang="en-US" b="1">
                  <a:solidFill>
                    <a:srgbClr val="FFFFFF"/>
                  </a:solidFill>
                  <a:sym typeface="+mn-ea"/>
                </a:rPr>
                <a:t>可审计</a:t>
              </a:r>
              <a:endParaRPr lang="zh-CN" altLang="en-US" b="1">
                <a:solidFill>
                  <a:srgbClr val="FFFFFF"/>
                </a:solidFill>
                <a:sym typeface="+mn-ea"/>
              </a:endParaRPr>
            </a:p>
            <a:p>
              <a:pPr marL="285750" lvl="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b="1">
                  <a:solidFill>
                    <a:srgbClr val="FFFFFF"/>
                  </a:solidFill>
                  <a:sym typeface="+mn-ea"/>
                </a:rPr>
                <a:t>无需同步</a:t>
              </a:r>
              <a:endParaRPr lang="zh-CN" altLang="en-US" b="1">
                <a:solidFill>
                  <a:srgbClr val="FFFFFF"/>
                </a:solidFill>
                <a:sym typeface="+mn-ea"/>
              </a:endParaRPr>
            </a:p>
            <a:p>
              <a:pPr marL="285750" lvl="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r>
                <a:rPr lang="zh-CN" altLang="en-US" b="1">
                  <a:solidFill>
                    <a:srgbClr val="FFFFFF"/>
                  </a:solidFill>
                  <a:sym typeface="+mn-ea"/>
                </a:rPr>
                <a:t>多平台</a:t>
              </a:r>
              <a:r>
                <a:rPr lang="zh-CN" altLang="en-US" b="1">
                  <a:solidFill>
                    <a:srgbClr val="FFFFFF"/>
                  </a:solidFill>
                  <a:sym typeface="+mn-ea"/>
                </a:rPr>
                <a:t>使用</a:t>
              </a:r>
              <a:endParaRPr lang="zh-CN" altLang="en-US" b="1">
                <a:solidFill>
                  <a:srgbClr val="FFFFFF"/>
                </a:solidFill>
                <a:sym typeface="+mn-ea"/>
              </a:endParaRPr>
            </a:p>
          </p:txBody>
        </p:sp>
        <p:sp>
          <p:nvSpPr>
            <p:cNvPr id="1048906" name="矩形 61"/>
            <p:cNvSpPr/>
            <p:nvPr/>
          </p:nvSpPr>
          <p:spPr>
            <a:xfrm>
              <a:off x="4257432" y="4309063"/>
              <a:ext cx="2913398" cy="48994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2800" b="1">
                  <a:solidFill>
                    <a:srgbClr val="FF0000"/>
                  </a:solidFill>
                </a:rPr>
                <a:t>可靠性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grpSp>
        <p:nvGrpSpPr>
          <p:cNvPr id="141" name="组合 62"/>
          <p:cNvGrpSpPr/>
          <p:nvPr/>
        </p:nvGrpSpPr>
        <p:grpSpPr>
          <a:xfrm>
            <a:off x="1733000" y="4349553"/>
            <a:ext cx="3385185" cy="1571312"/>
            <a:chOff x="4968332" y="4479046"/>
            <a:chExt cx="3385185" cy="1571312"/>
          </a:xfrm>
        </p:grpSpPr>
        <p:sp>
          <p:nvSpPr>
            <p:cNvPr id="1048907" name="矩形 63"/>
            <p:cNvSpPr/>
            <p:nvPr/>
          </p:nvSpPr>
          <p:spPr>
            <a:xfrm>
              <a:off x="5354158" y="4998798"/>
              <a:ext cx="2952874" cy="105156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r>
                <a:rPr kumimoji="0" lang="zh-CN" altLang="en-US" b="1" i="0" u="none" strike="noStrike" kern="1200" cap="none" spc="0" normalizeH="0" baseline="0">
                  <a:solidFill>
                    <a:srgbClr val="FFFFFF"/>
                  </a:solidFill>
                  <a:cs typeface="+mn-cs"/>
                </a:rPr>
                <a:t>强密码生成</a:t>
              </a:r>
              <a:endParaRPr kumimoji="0" lang="zh-CN" altLang="en-US" b="1" i="0" u="none" strike="noStrike" kern="1200" cap="none" spc="0" normalizeH="0" baseline="0">
                <a:solidFill>
                  <a:srgbClr val="FFFFFF"/>
                </a:solidFill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r>
                <a:rPr kumimoji="0" lang="zh-CN" altLang="en-US" b="1" i="0" u="none" strike="noStrike" kern="1200" cap="none" spc="0" normalizeH="0" baseline="0">
                  <a:solidFill>
                    <a:srgbClr val="FFFFFF"/>
                  </a:solidFill>
                  <a:cs typeface="+mn-cs"/>
                </a:rPr>
                <a:t>密码更新</a:t>
              </a:r>
              <a:endParaRPr kumimoji="0" lang="zh-CN" altLang="en-US" b="1" i="0" u="none" strike="noStrike" kern="1200" cap="none" spc="0" normalizeH="0" baseline="0">
                <a:solidFill>
                  <a:srgbClr val="FFFFFF"/>
                </a:solidFill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数据库不存储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密码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48908" name="矩形 64"/>
            <p:cNvSpPr/>
            <p:nvPr/>
          </p:nvSpPr>
          <p:spPr>
            <a:xfrm>
              <a:off x="4968332" y="4479046"/>
              <a:ext cx="3385185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FF0000"/>
                  </a:solidFill>
                </a:rPr>
                <a:t>安全性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82"/>
          <p:cNvGrpSpPr/>
          <p:nvPr/>
        </p:nvGrpSpPr>
        <p:grpSpPr>
          <a:xfrm>
            <a:off x="4794821" y="1346200"/>
            <a:ext cx="2602358" cy="2616200"/>
            <a:chOff x="1180193" y="468703"/>
            <a:chExt cx="4810485" cy="4836075"/>
          </a:xfrm>
        </p:grpSpPr>
        <p:grpSp>
          <p:nvGrpSpPr>
            <p:cNvPr id="146" name="组合 8"/>
            <p:cNvGrpSpPr/>
            <p:nvPr/>
          </p:nvGrpSpPr>
          <p:grpSpPr>
            <a:xfrm>
              <a:off x="2444965" y="1725776"/>
              <a:ext cx="2332385" cy="2321929"/>
              <a:chOff x="4932984" y="2268036"/>
              <a:chExt cx="2332385" cy="2321929"/>
            </a:xfrm>
          </p:grpSpPr>
          <p:sp>
            <p:nvSpPr>
              <p:cNvPr id="1048912" name="矩形 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13" name="椭圆 1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14" name="椭圆 1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15" name="椭圆 1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16" name="椭圆 1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47" name="组合 14"/>
            <p:cNvGrpSpPr/>
            <p:nvPr/>
          </p:nvGrpSpPr>
          <p:grpSpPr>
            <a:xfrm rot="-5400000">
              <a:off x="1174965" y="1725776"/>
              <a:ext cx="2332385" cy="2321929"/>
              <a:chOff x="4932984" y="2268036"/>
              <a:chExt cx="2332385" cy="2321929"/>
            </a:xfrm>
          </p:grpSpPr>
          <p:sp>
            <p:nvSpPr>
              <p:cNvPr id="1048917" name="矩形 1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18" name="椭圆 1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19" name="椭圆 1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20" name="椭圆 1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21" name="椭圆 1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48" name="组合 20"/>
            <p:cNvGrpSpPr/>
            <p:nvPr/>
          </p:nvGrpSpPr>
          <p:grpSpPr>
            <a:xfrm rot="-3436364">
              <a:off x="1376573" y="1039162"/>
              <a:ext cx="2332385" cy="2321929"/>
              <a:chOff x="4932984" y="2268036"/>
              <a:chExt cx="2332385" cy="2321929"/>
            </a:xfrm>
          </p:grpSpPr>
          <p:sp>
            <p:nvSpPr>
              <p:cNvPr id="1048922" name="矩形 21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23" name="椭圆 22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24" name="椭圆 23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25" name="椭圆 24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26" name="椭圆 25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49" name="组合 26"/>
            <p:cNvGrpSpPr/>
            <p:nvPr/>
          </p:nvGrpSpPr>
          <p:grpSpPr>
            <a:xfrm rot="-1472727">
              <a:off x="1917388" y="570543"/>
              <a:ext cx="2332385" cy="2321929"/>
              <a:chOff x="4932984" y="2268036"/>
              <a:chExt cx="2332385" cy="2321929"/>
            </a:xfrm>
          </p:grpSpPr>
          <p:sp>
            <p:nvSpPr>
              <p:cNvPr id="1048927" name="矩形 27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28" name="椭圆 28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29" name="椭圆 29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30" name="椭圆 30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31" name="椭圆 31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0" name="组合 32"/>
            <p:cNvGrpSpPr/>
            <p:nvPr/>
          </p:nvGrpSpPr>
          <p:grpSpPr>
            <a:xfrm rot="490909">
              <a:off x="2625705" y="468703"/>
              <a:ext cx="2332385" cy="2321929"/>
              <a:chOff x="4932984" y="2268036"/>
              <a:chExt cx="2332385" cy="2321929"/>
            </a:xfrm>
          </p:grpSpPr>
          <p:sp>
            <p:nvSpPr>
              <p:cNvPr id="1048932" name="矩形 33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33" name="椭圆 34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34" name="椭圆 35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35" name="椭圆 36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36" name="椭圆 37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1" name="组合 38"/>
            <p:cNvGrpSpPr/>
            <p:nvPr/>
          </p:nvGrpSpPr>
          <p:grpSpPr>
            <a:xfrm rot="2454545">
              <a:off x="3276638" y="765974"/>
              <a:ext cx="2332385" cy="2321929"/>
              <a:chOff x="4932984" y="2268036"/>
              <a:chExt cx="2332385" cy="2321929"/>
            </a:xfrm>
          </p:grpSpPr>
          <p:sp>
            <p:nvSpPr>
              <p:cNvPr id="1048937" name="矩形 3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38" name="椭圆 4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39" name="椭圆 4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40" name="椭圆 4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41" name="椭圆 4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2" name="组合 44"/>
            <p:cNvGrpSpPr/>
            <p:nvPr/>
          </p:nvGrpSpPr>
          <p:grpSpPr>
            <a:xfrm rot="4418181">
              <a:off x="3663521" y="1367975"/>
              <a:ext cx="2332385" cy="2321929"/>
              <a:chOff x="4932984" y="2268036"/>
              <a:chExt cx="2332385" cy="2321929"/>
            </a:xfrm>
          </p:grpSpPr>
          <p:sp>
            <p:nvSpPr>
              <p:cNvPr id="1048942" name="矩形 4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43" name="椭圆 4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44" name="椭圆 4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45" name="椭圆 4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46" name="椭圆 4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3" name="组合 50"/>
            <p:cNvGrpSpPr/>
            <p:nvPr/>
          </p:nvGrpSpPr>
          <p:grpSpPr>
            <a:xfrm rot="6381818">
              <a:off x="3663521" y="2083576"/>
              <a:ext cx="2332385" cy="2321929"/>
              <a:chOff x="4932984" y="2268036"/>
              <a:chExt cx="2332385" cy="2321929"/>
            </a:xfrm>
          </p:grpSpPr>
          <p:sp>
            <p:nvSpPr>
              <p:cNvPr id="1048947" name="矩形 51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48" name="椭圆 52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49" name="椭圆 53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50" name="椭圆 54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51" name="椭圆 55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4" name="组合 56"/>
            <p:cNvGrpSpPr/>
            <p:nvPr/>
          </p:nvGrpSpPr>
          <p:grpSpPr>
            <a:xfrm rot="8345455">
              <a:off x="3276638" y="2685578"/>
              <a:ext cx="2332385" cy="2321929"/>
              <a:chOff x="4932984" y="2268036"/>
              <a:chExt cx="2332385" cy="2321929"/>
            </a:xfrm>
          </p:grpSpPr>
          <p:sp>
            <p:nvSpPr>
              <p:cNvPr id="1048952" name="矩形 57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53" name="椭圆 58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54" name="椭圆 59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55" name="椭圆 60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56" name="椭圆 61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5" name="组合 62"/>
            <p:cNvGrpSpPr/>
            <p:nvPr/>
          </p:nvGrpSpPr>
          <p:grpSpPr>
            <a:xfrm rot="10309091">
              <a:off x="2625705" y="2982849"/>
              <a:ext cx="2332385" cy="2321929"/>
              <a:chOff x="4932984" y="2268036"/>
              <a:chExt cx="2332385" cy="2321929"/>
            </a:xfrm>
          </p:grpSpPr>
          <p:sp>
            <p:nvSpPr>
              <p:cNvPr id="1048957" name="矩形 63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58" name="椭圆 64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59" name="椭圆 65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60" name="椭圆 66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61" name="椭圆 67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6" name="组合 68"/>
            <p:cNvGrpSpPr/>
            <p:nvPr/>
          </p:nvGrpSpPr>
          <p:grpSpPr>
            <a:xfrm rot="12272726">
              <a:off x="1917388" y="2881009"/>
              <a:ext cx="2332385" cy="2321929"/>
              <a:chOff x="4932984" y="2268036"/>
              <a:chExt cx="2332385" cy="2321929"/>
            </a:xfrm>
          </p:grpSpPr>
          <p:sp>
            <p:nvSpPr>
              <p:cNvPr id="1048962" name="矩形 6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63" name="椭圆 7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64" name="椭圆 7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65" name="椭圆 7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66" name="椭圆 7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157" name="组合 164"/>
            <p:cNvGrpSpPr/>
            <p:nvPr/>
          </p:nvGrpSpPr>
          <p:grpSpPr>
            <a:xfrm rot="14236362">
              <a:off x="1376573" y="2412390"/>
              <a:ext cx="2332385" cy="2321929"/>
              <a:chOff x="4932984" y="2268036"/>
              <a:chExt cx="2332385" cy="2321929"/>
            </a:xfrm>
          </p:grpSpPr>
          <p:sp>
            <p:nvSpPr>
              <p:cNvPr id="1048967" name="矩形 16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68" name="椭圆 16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69" name="椭圆 16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70" name="椭圆 16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71" name="椭圆 16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158" name="组合 196"/>
          <p:cNvGrpSpPr/>
          <p:nvPr/>
        </p:nvGrpSpPr>
        <p:grpSpPr>
          <a:xfrm>
            <a:off x="5078946" y="1637246"/>
            <a:ext cx="2034108" cy="2034107"/>
            <a:chOff x="5078946" y="1637246"/>
            <a:chExt cx="2034108" cy="2034107"/>
          </a:xfrm>
        </p:grpSpPr>
        <p:sp>
          <p:nvSpPr>
            <p:cNvPr id="1048972" name="椭圆 183"/>
            <p:cNvSpPr/>
            <p:nvPr/>
          </p:nvSpPr>
          <p:spPr>
            <a:xfrm>
              <a:off x="5078946" y="1637246"/>
              <a:ext cx="2034108" cy="2034107"/>
            </a:xfrm>
            <a:prstGeom prst="ellipse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48973" name="椭圆 184"/>
            <p:cNvSpPr/>
            <p:nvPr/>
          </p:nvSpPr>
          <p:spPr>
            <a:xfrm>
              <a:off x="5232998" y="1791299"/>
              <a:ext cx="1726005" cy="17260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048974" name="文本框 187"/>
          <p:cNvSpPr txBox="1"/>
          <p:nvPr/>
        </p:nvSpPr>
        <p:spPr>
          <a:xfrm>
            <a:off x="4753256" y="1982607"/>
            <a:ext cx="2685494" cy="12852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0D2241"/>
                </a:solidFill>
                <a:effectLst/>
                <a:uLnTx/>
                <a:uFillTx/>
                <a:latin typeface="Agency FB" panose="020B0503020202020204" pitchFamily="34" charset="0"/>
                <a:ea typeface="汉仪菱心体简" panose="02010609000101010101" pitchFamily="49" charset="-122"/>
                <a:cs typeface="+mn-cs"/>
              </a:rPr>
              <a:t>04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0D2241"/>
              </a:solidFill>
              <a:effectLst/>
              <a:uLnTx/>
              <a:uFillTx/>
              <a:latin typeface="Agency FB" panose="020B0503020202020204" pitchFamily="34" charset="0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1048975" name="文本框 193"/>
          <p:cNvSpPr txBox="1"/>
          <p:nvPr/>
        </p:nvSpPr>
        <p:spPr>
          <a:xfrm>
            <a:off x="4216062" y="4101941"/>
            <a:ext cx="3980726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4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挑战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8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74" grpId="0"/>
      <p:bldP spid="10489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组合 12"/>
          <p:cNvGrpSpPr/>
          <p:nvPr/>
        </p:nvGrpSpPr>
        <p:grpSpPr>
          <a:xfrm>
            <a:off x="305278" y="250765"/>
            <a:ext cx="3800450" cy="523220"/>
            <a:chOff x="276250" y="250765"/>
            <a:chExt cx="3800450" cy="523220"/>
          </a:xfrm>
        </p:grpSpPr>
        <p:sp>
          <p:nvSpPr>
            <p:cNvPr id="1048981" name="文本框 14"/>
            <p:cNvSpPr txBox="1"/>
            <p:nvPr/>
          </p:nvSpPr>
          <p:spPr>
            <a:xfrm>
              <a:off x="781626" y="250765"/>
              <a:ext cx="329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rgbClr val="2FE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密码管理器的挑战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64" name="组合 15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8982" name="菱形 16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983" name="菱形 17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pic>
        <p:nvPicPr>
          <p:cNvPr id="2097175" name="图片 8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5308600" y="1695745"/>
            <a:ext cx="1556472" cy="1097801"/>
          </a:xfrm>
          <a:prstGeom prst="rect">
            <a:avLst/>
          </a:prstGeom>
        </p:spPr>
      </p:pic>
      <p:pic>
        <p:nvPicPr>
          <p:cNvPr id="2097176" name="图片 9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 flipV="1">
            <a:off x="5326928" y="2181958"/>
            <a:ext cx="1556472" cy="1097801"/>
          </a:xfrm>
          <a:prstGeom prst="rect">
            <a:avLst/>
          </a:prstGeom>
        </p:spPr>
      </p:pic>
      <p:pic>
        <p:nvPicPr>
          <p:cNvPr id="2097177" name="图片 19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5308600" y="4273845"/>
            <a:ext cx="1556472" cy="1097801"/>
          </a:xfrm>
          <a:prstGeom prst="rect">
            <a:avLst/>
          </a:prstGeom>
        </p:spPr>
      </p:pic>
      <p:pic>
        <p:nvPicPr>
          <p:cNvPr id="2097178" name="图片 20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 flipV="1">
            <a:off x="5326928" y="4760058"/>
            <a:ext cx="1556472" cy="1097801"/>
          </a:xfrm>
          <a:prstGeom prst="rect">
            <a:avLst/>
          </a:prstGeom>
        </p:spPr>
      </p:pic>
      <p:cxnSp>
        <p:nvCxnSpPr>
          <p:cNvPr id="3145749" name="直接连接符 4"/>
          <p:cNvCxnSpPr/>
          <p:nvPr/>
        </p:nvCxnSpPr>
        <p:spPr>
          <a:xfrm>
            <a:off x="6096000" y="3471008"/>
            <a:ext cx="0" cy="611588"/>
          </a:xfrm>
          <a:prstGeom prst="line">
            <a:avLst/>
          </a:prstGeom>
          <a:ln w="25400">
            <a:solidFill>
              <a:srgbClr val="2FE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22"/>
          <p:cNvCxnSpPr/>
          <p:nvPr/>
        </p:nvCxnSpPr>
        <p:spPr>
          <a:xfrm>
            <a:off x="6096000" y="6134833"/>
            <a:ext cx="0" cy="545367"/>
          </a:xfrm>
          <a:prstGeom prst="line">
            <a:avLst/>
          </a:prstGeom>
          <a:ln w="25400">
            <a:solidFill>
              <a:srgbClr val="2FE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79" name="图片占位符 2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/>
          <a:stretch>
            <a:fillRect/>
          </a:stretch>
        </p:blipFill>
        <p:spPr/>
      </p:pic>
      <p:pic>
        <p:nvPicPr>
          <p:cNvPr id="2097180" name="图片占位符 27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/>
          <a:srcRect/>
          <a:stretch>
            <a:fillRect/>
          </a:stretch>
        </p:blipFill>
        <p:spPr/>
      </p:pic>
      <p:grpSp>
        <p:nvGrpSpPr>
          <p:cNvPr id="165" name="组合 31"/>
          <p:cNvGrpSpPr/>
          <p:nvPr/>
        </p:nvGrpSpPr>
        <p:grpSpPr>
          <a:xfrm>
            <a:off x="2245919" y="4262742"/>
            <a:ext cx="2834080" cy="1262954"/>
            <a:chOff x="4376226" y="4250071"/>
            <a:chExt cx="2834080" cy="1262954"/>
          </a:xfrm>
        </p:grpSpPr>
        <p:sp>
          <p:nvSpPr>
            <p:cNvPr id="1048984" name="矩形 32"/>
            <p:cNvSpPr/>
            <p:nvPr/>
          </p:nvSpPr>
          <p:spPr>
            <a:xfrm>
              <a:off x="4376226" y="4831670"/>
              <a:ext cx="2834080" cy="6813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zh-CN" altLang="en-US" sz="1600">
                  <a:solidFill>
                    <a:srgbClr val="FFFFFF"/>
                  </a:solidFill>
                </a:rPr>
                <a:t>数据库中的所有密码配置文件均未加密</a:t>
              </a:r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048985" name="矩形 33"/>
            <p:cNvSpPr/>
            <p:nvPr/>
          </p:nvSpPr>
          <p:spPr>
            <a:xfrm>
              <a:off x="4512751" y="4250071"/>
              <a:ext cx="2697480" cy="6076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2800" b="1">
                  <a:solidFill>
                    <a:srgbClr val="FFFFFF"/>
                  </a:solidFill>
                </a:rPr>
                <a:t>数据泄露的风险</a:t>
              </a:r>
              <a:endParaRPr lang="zh-CN" altLang="en-US" sz="2400" b="1" dirty="0">
                <a:solidFill>
                  <a:prstClr val="white">
                    <a:alpha val="70000"/>
                  </a:prstClr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1048986" name="矩形 36"/>
          <p:cNvSpPr/>
          <p:nvPr/>
        </p:nvSpPr>
        <p:spPr>
          <a:xfrm>
            <a:off x="7129145" y="1720850"/>
            <a:ext cx="3245485" cy="5219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800" b="1">
                <a:solidFill>
                  <a:srgbClr val="FFFFFF"/>
                </a:solidFill>
              </a:rPr>
              <a:t>主密钥的保护</a:t>
            </a:r>
            <a:endParaRPr lang="zh-CN" altLang="en-US" sz="2800" b="1">
              <a:solidFill>
                <a:srgbClr val="FFFFFF"/>
              </a:solidFill>
            </a:endParaRPr>
          </a:p>
        </p:txBody>
      </p:sp>
      <p:sp>
        <p:nvSpPr>
          <p:cNvPr id="1048987" name="文本框 1"/>
          <p:cNvSpPr txBox="1"/>
          <p:nvPr/>
        </p:nvSpPr>
        <p:spPr>
          <a:xfrm>
            <a:off x="7129145" y="2242820"/>
            <a:ext cx="362585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rgbClr val="FFFFFF"/>
                </a:solidFill>
              </a:rPr>
              <a:t>由于所有密码都由一个主密钥生成，如果主密钥被泄露或丢失，将导致所有密码都无法访问</a:t>
            </a:r>
            <a:endParaRPr lang="zh-CN" altLang="en-US"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45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45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4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45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图片 80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4546600" y="2139563"/>
            <a:ext cx="3098800" cy="3101388"/>
          </a:xfrm>
          <a:prstGeom prst="rect">
            <a:avLst/>
          </a:prstGeom>
        </p:spPr>
      </p:pic>
      <p:grpSp>
        <p:nvGrpSpPr>
          <p:cNvPr id="169" name="组合 82"/>
          <p:cNvGrpSpPr/>
          <p:nvPr/>
        </p:nvGrpSpPr>
        <p:grpSpPr>
          <a:xfrm>
            <a:off x="305278" y="250765"/>
            <a:ext cx="3800450" cy="523220"/>
            <a:chOff x="276250" y="250765"/>
            <a:chExt cx="3800450" cy="523220"/>
          </a:xfrm>
        </p:grpSpPr>
        <p:sp>
          <p:nvSpPr>
            <p:cNvPr id="1048991" name="文本框 84"/>
            <p:cNvSpPr txBox="1"/>
            <p:nvPr/>
          </p:nvSpPr>
          <p:spPr>
            <a:xfrm>
              <a:off x="781626" y="250765"/>
              <a:ext cx="329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总结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70" name="组合 85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8992" name="菱形 86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993" name="菱形 87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048994" name="椭圆 88"/>
          <p:cNvSpPr/>
          <p:nvPr/>
        </p:nvSpPr>
        <p:spPr>
          <a:xfrm>
            <a:off x="5689423" y="3271156"/>
            <a:ext cx="813152" cy="838202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48995" name="矩形 91"/>
          <p:cNvSpPr/>
          <p:nvPr/>
        </p:nvSpPr>
        <p:spPr>
          <a:xfrm>
            <a:off x="305278" y="2255145"/>
            <a:ext cx="4165141" cy="32918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密码管理器在我们的日常生活中发挥着重要的作用，省去了记忆大量密码的脑力劳动时间，又保证了用户使用时的方便快捷和充分的密码安全，给日常生活带来了很大的便利。密码管理器虽然改进了之前普通应用密码设置的不足，但也存在着很多不足。例如密码管理器主密码被破解的风险，密码算法的变换不够灵活，难解的算法储存将是之后提升的方向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48996" name="矩形 100"/>
          <p:cNvSpPr/>
          <p:nvPr/>
        </p:nvSpPr>
        <p:spPr>
          <a:xfrm>
            <a:off x="7975123" y="2139563"/>
            <a:ext cx="3911599" cy="233172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18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未来研究方向还可以探索密码管理器与其他技术的结合，如人工智能、区块链等，以提高密码管理器的安全性、便利性和可信度。此外，随着密码管理器的普及和应用场景的不断扩展，还可以研究密码管理器在企业、物联网等领域的应用和安全性挑战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8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8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组合 82"/>
          <p:cNvGrpSpPr/>
          <p:nvPr/>
        </p:nvGrpSpPr>
        <p:grpSpPr>
          <a:xfrm>
            <a:off x="305278" y="250765"/>
            <a:ext cx="3800450" cy="523220"/>
            <a:chOff x="276250" y="250765"/>
            <a:chExt cx="3800450" cy="523220"/>
          </a:xfrm>
        </p:grpSpPr>
        <p:sp>
          <p:nvSpPr>
            <p:cNvPr id="1049092" name="文本框 84"/>
            <p:cNvSpPr txBox="1"/>
            <p:nvPr/>
          </p:nvSpPr>
          <p:spPr>
            <a:xfrm>
              <a:off x="781626" y="250765"/>
              <a:ext cx="329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小组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分工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209" name="组合 85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9093" name="菱形 86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49094" name="菱形 87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sp>
        <p:nvSpPr>
          <p:cNvPr id="1" name="文本框 0"/>
          <p:cNvSpPr txBox="1"/>
          <p:nvPr/>
        </p:nvSpPr>
        <p:spPr>
          <a:xfrm>
            <a:off x="1447165" y="2296160"/>
            <a:ext cx="8608060" cy="202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>
                <a:solidFill>
                  <a:schemeClr val="bg1"/>
                </a:solidFill>
              </a:rPr>
              <a:t>李婉晴：查阅资料、代码实现、</a:t>
            </a:r>
            <a:r>
              <a:rPr lang="en-US" altLang="zh-CN" sz="3600">
                <a:solidFill>
                  <a:schemeClr val="bg1"/>
                </a:solidFill>
              </a:rPr>
              <a:t>ppt</a:t>
            </a:r>
            <a:r>
              <a:rPr lang="zh-CN" altLang="en-US" sz="3600">
                <a:solidFill>
                  <a:schemeClr val="bg1"/>
                </a:solidFill>
              </a:rPr>
              <a:t>制作</a:t>
            </a:r>
            <a:endParaRPr lang="zh-CN" altLang="en-US" sz="3600">
              <a:solidFill>
                <a:schemeClr val="bg1"/>
              </a:solidFill>
            </a:endParaRPr>
          </a:p>
          <a:p>
            <a:endParaRPr lang="zh-CN" altLang="en-US" sz="3600">
              <a:solidFill>
                <a:schemeClr val="bg1"/>
              </a:solidFill>
            </a:endParaRPr>
          </a:p>
          <a:p>
            <a:r>
              <a:rPr lang="zh-CN" altLang="en-US" sz="3600">
                <a:solidFill>
                  <a:schemeClr val="bg1"/>
                </a:solidFill>
              </a:rPr>
              <a:t>陈霖婕：</a:t>
            </a:r>
            <a:r>
              <a:rPr lang="zh-CN" altLang="en-US" sz="3600">
                <a:solidFill>
                  <a:schemeClr val="bg1"/>
                </a:solidFill>
                <a:sym typeface="+mn-ea"/>
              </a:rPr>
              <a:t>查阅资料、</a:t>
            </a:r>
            <a:r>
              <a:rPr lang="zh-CN" altLang="en-US" sz="3600">
                <a:solidFill>
                  <a:schemeClr val="bg1"/>
                </a:solidFill>
              </a:rPr>
              <a:t>学术报告、</a:t>
            </a:r>
            <a:r>
              <a:rPr lang="en-US" altLang="zh-CN" sz="3600">
                <a:solidFill>
                  <a:schemeClr val="bg1"/>
                </a:solidFill>
              </a:rPr>
              <a:t>ppt</a:t>
            </a:r>
            <a:r>
              <a:rPr lang="zh-CN" altLang="en-US" sz="3600">
                <a:solidFill>
                  <a:schemeClr val="bg1"/>
                </a:solidFill>
              </a:rPr>
              <a:t>制作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0" name="矩形 6"/>
          <p:cNvSpPr/>
          <p:nvPr/>
        </p:nvSpPr>
        <p:spPr>
          <a:xfrm>
            <a:off x="5646000" y="5362833"/>
            <a:ext cx="900000" cy="72000"/>
          </a:xfrm>
          <a:prstGeom prst="rect">
            <a:avLst/>
          </a:prstGeom>
          <a:solidFill>
            <a:srgbClr val="62A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49001" name="文本框 7"/>
          <p:cNvSpPr txBox="1"/>
          <p:nvPr/>
        </p:nvSpPr>
        <p:spPr>
          <a:xfrm>
            <a:off x="2260606" y="4254500"/>
            <a:ext cx="767079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感谢您的观看指导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2FEFFF"/>
              </a:solidFill>
              <a:effectLst/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1049002" name="文本框 9"/>
          <p:cNvSpPr txBox="1"/>
          <p:nvPr/>
        </p:nvSpPr>
        <p:spPr>
          <a:xfrm>
            <a:off x="3111506" y="5984898"/>
            <a:ext cx="5968994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日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9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4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49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0" grpId="0" animBg="1"/>
      <p:bldP spid="1049001" grpId="0"/>
      <p:bldP spid="104900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254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1573398" y="2419395"/>
            <a:ext cx="1510844" cy="1693261"/>
          </a:xfrm>
          <a:prstGeom prst="rect">
            <a:avLst/>
          </a:prstGeom>
        </p:spPr>
      </p:pic>
      <p:pic>
        <p:nvPicPr>
          <p:cNvPr id="2097160" name="图片 255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3909539" y="2436578"/>
            <a:ext cx="1510844" cy="1693261"/>
          </a:xfrm>
          <a:prstGeom prst="rect">
            <a:avLst/>
          </a:prstGeom>
        </p:spPr>
      </p:pic>
      <p:pic>
        <p:nvPicPr>
          <p:cNvPr id="2097161" name="图片 256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6245680" y="2448762"/>
            <a:ext cx="1510844" cy="1693261"/>
          </a:xfrm>
          <a:prstGeom prst="rect">
            <a:avLst/>
          </a:prstGeom>
        </p:spPr>
      </p:pic>
      <p:pic>
        <p:nvPicPr>
          <p:cNvPr id="2097162" name="图片 257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8709076" y="2467265"/>
            <a:ext cx="1510844" cy="1693261"/>
          </a:xfrm>
          <a:prstGeom prst="rect">
            <a:avLst/>
          </a:prstGeom>
        </p:spPr>
      </p:pic>
      <p:sp>
        <p:nvSpPr>
          <p:cNvPr id="1048744" name="文本框 259"/>
          <p:cNvSpPr txBox="1"/>
          <p:nvPr/>
        </p:nvSpPr>
        <p:spPr>
          <a:xfrm>
            <a:off x="1968891" y="2792331"/>
            <a:ext cx="1045828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5400" dirty="0">
                <a:solidFill>
                  <a:schemeClr val="bg1"/>
                </a:solidFill>
                <a:latin typeface="Agency FB" panose="020B0503020202020204" pitchFamily="34" charset="0"/>
                <a:ea typeface="汉仪菱心体简" panose="02010609000101010101" pitchFamily="49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latin typeface="Agency FB" panose="020B0503020202020204" pitchFamily="34" charset="0"/>
              <a:ea typeface="汉仪菱心体简" panose="02010609000101010101" pitchFamily="49" charset="-122"/>
            </a:endParaRPr>
          </a:p>
        </p:txBody>
      </p:sp>
      <p:sp>
        <p:nvSpPr>
          <p:cNvPr id="1048745" name="文本框 260"/>
          <p:cNvSpPr txBox="1"/>
          <p:nvPr/>
        </p:nvSpPr>
        <p:spPr>
          <a:xfrm>
            <a:off x="4269302" y="2804360"/>
            <a:ext cx="1045828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5400" dirty="0">
                <a:solidFill>
                  <a:schemeClr val="bg1"/>
                </a:solidFill>
                <a:latin typeface="Agency FB" panose="020B0503020202020204" pitchFamily="34" charset="0"/>
                <a:ea typeface="汉仪菱心体简" panose="02010609000101010101" pitchFamily="49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latin typeface="Agency FB" panose="020B0503020202020204" pitchFamily="34" charset="0"/>
              <a:ea typeface="汉仪菱心体简" panose="02010609000101010101" pitchFamily="49" charset="-122"/>
            </a:endParaRPr>
          </a:p>
        </p:txBody>
      </p:sp>
      <p:sp>
        <p:nvSpPr>
          <p:cNvPr id="1048746" name="文本框 261"/>
          <p:cNvSpPr txBox="1"/>
          <p:nvPr/>
        </p:nvSpPr>
        <p:spPr>
          <a:xfrm>
            <a:off x="6661398" y="2865067"/>
            <a:ext cx="1045828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5400" dirty="0">
                <a:solidFill>
                  <a:schemeClr val="bg1"/>
                </a:solidFill>
                <a:latin typeface="Agency FB" panose="020B0503020202020204" pitchFamily="34" charset="0"/>
                <a:ea typeface="汉仪菱心体简" panose="02010609000101010101" pitchFamily="49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latin typeface="Agency FB" panose="020B0503020202020204" pitchFamily="34" charset="0"/>
              <a:ea typeface="汉仪菱心体简" panose="02010609000101010101" pitchFamily="49" charset="-122"/>
            </a:endParaRPr>
          </a:p>
        </p:txBody>
      </p:sp>
      <p:sp>
        <p:nvSpPr>
          <p:cNvPr id="1048747" name="文本框 262"/>
          <p:cNvSpPr txBox="1"/>
          <p:nvPr/>
        </p:nvSpPr>
        <p:spPr>
          <a:xfrm>
            <a:off x="9154928" y="2852230"/>
            <a:ext cx="1045828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5400" dirty="0">
                <a:solidFill>
                  <a:schemeClr val="bg1"/>
                </a:solidFill>
                <a:latin typeface="Agency FB" panose="020B0503020202020204" pitchFamily="34" charset="0"/>
                <a:ea typeface="汉仪菱心体简" panose="02010609000101010101" pitchFamily="49" charset="-122"/>
              </a:rPr>
              <a:t>04</a:t>
            </a:r>
            <a:endParaRPr lang="zh-CN" altLang="en-US" sz="5400" dirty="0">
              <a:solidFill>
                <a:schemeClr val="bg1"/>
              </a:solidFill>
              <a:latin typeface="Agency FB" panose="020B0503020202020204" pitchFamily="34" charset="0"/>
              <a:ea typeface="汉仪菱心体简" panose="02010609000101010101" pitchFamily="49" charset="-122"/>
            </a:endParaRPr>
          </a:p>
        </p:txBody>
      </p:sp>
      <p:sp>
        <p:nvSpPr>
          <p:cNvPr id="1048748" name="文本框 263"/>
          <p:cNvSpPr txBox="1"/>
          <p:nvPr/>
        </p:nvSpPr>
        <p:spPr>
          <a:xfrm>
            <a:off x="1369336" y="4420353"/>
            <a:ext cx="2246744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背景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49" name="文本框 264"/>
          <p:cNvSpPr txBox="1"/>
          <p:nvPr/>
        </p:nvSpPr>
        <p:spPr>
          <a:xfrm>
            <a:off x="3808467" y="4419939"/>
            <a:ext cx="1857954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功能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50" name="文本框 265"/>
          <p:cNvSpPr txBox="1"/>
          <p:nvPr/>
        </p:nvSpPr>
        <p:spPr>
          <a:xfrm>
            <a:off x="6196561" y="4419939"/>
            <a:ext cx="1857954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优势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51" name="文本框 266"/>
          <p:cNvSpPr txBox="1"/>
          <p:nvPr/>
        </p:nvSpPr>
        <p:spPr>
          <a:xfrm>
            <a:off x="8583632" y="4419940"/>
            <a:ext cx="1967471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挑战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48752" name="文本框 267"/>
          <p:cNvSpPr txBox="1"/>
          <p:nvPr/>
        </p:nvSpPr>
        <p:spPr>
          <a:xfrm>
            <a:off x="4330700" y="841040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4800" b="1" dirty="0">
                <a:solidFill>
                  <a:srgbClr val="2FEFFF"/>
                </a:solidFill>
                <a:latin typeface="Agency FB" panose="020B0503020202020204" pitchFamily="34" charset="0"/>
                <a:ea typeface="+mj-ea"/>
              </a:rPr>
              <a:t>CONTENTS</a:t>
            </a:r>
            <a:endParaRPr lang="zh-CN" altLang="en-US" sz="4800" b="1" dirty="0">
              <a:solidFill>
                <a:srgbClr val="2FEFFF"/>
              </a:solidFill>
              <a:latin typeface="Agency FB" panose="020B0503020202020204" pitchFamily="34" charset="0"/>
              <a:ea typeface="+mj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8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8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48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8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8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8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8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48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48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48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48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48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48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4" grpId="0"/>
      <p:bldP spid="1048745" grpId="0"/>
      <p:bldP spid="1048746" grpId="0"/>
      <p:bldP spid="1048747" grpId="0"/>
      <p:bldP spid="1048748" grpId="0"/>
      <p:bldP spid="1048749" grpId="0"/>
      <p:bldP spid="1048750" grpId="0"/>
      <p:bldP spid="1048751" grpId="0"/>
      <p:bldP spid="10487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182"/>
          <p:cNvGrpSpPr/>
          <p:nvPr/>
        </p:nvGrpSpPr>
        <p:grpSpPr>
          <a:xfrm>
            <a:off x="4794821" y="1346200"/>
            <a:ext cx="2602358" cy="2616200"/>
            <a:chOff x="1180193" y="468703"/>
            <a:chExt cx="4810485" cy="4836075"/>
          </a:xfrm>
        </p:grpSpPr>
        <p:grpSp>
          <p:nvGrpSpPr>
            <p:cNvPr id="56" name="组合 8"/>
            <p:cNvGrpSpPr/>
            <p:nvPr/>
          </p:nvGrpSpPr>
          <p:grpSpPr>
            <a:xfrm>
              <a:off x="2444965" y="1725776"/>
              <a:ext cx="2332385" cy="2321929"/>
              <a:chOff x="4932984" y="2268036"/>
              <a:chExt cx="2332385" cy="2321929"/>
            </a:xfrm>
          </p:grpSpPr>
          <p:sp>
            <p:nvSpPr>
              <p:cNvPr id="1048661" name="矩形 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62" name="椭圆 1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63" name="椭圆 1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64" name="椭圆 1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65" name="椭圆 1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7" name="组合 14"/>
            <p:cNvGrpSpPr/>
            <p:nvPr/>
          </p:nvGrpSpPr>
          <p:grpSpPr>
            <a:xfrm rot="-5400000">
              <a:off x="1174965" y="1725776"/>
              <a:ext cx="2332385" cy="2321929"/>
              <a:chOff x="4932984" y="2268036"/>
              <a:chExt cx="2332385" cy="2321929"/>
            </a:xfrm>
          </p:grpSpPr>
          <p:sp>
            <p:nvSpPr>
              <p:cNvPr id="1048666" name="矩形 1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67" name="椭圆 1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68" name="椭圆 1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69" name="椭圆 1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70" name="椭圆 1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8" name="组合 20"/>
            <p:cNvGrpSpPr/>
            <p:nvPr/>
          </p:nvGrpSpPr>
          <p:grpSpPr>
            <a:xfrm rot="-3436364">
              <a:off x="1376573" y="1039162"/>
              <a:ext cx="2332385" cy="2321929"/>
              <a:chOff x="4932984" y="2268036"/>
              <a:chExt cx="2332385" cy="2321929"/>
            </a:xfrm>
          </p:grpSpPr>
          <p:sp>
            <p:nvSpPr>
              <p:cNvPr id="1048671" name="矩形 21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72" name="椭圆 22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73" name="椭圆 23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74" name="椭圆 24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75" name="椭圆 25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59" name="组合 26"/>
            <p:cNvGrpSpPr/>
            <p:nvPr/>
          </p:nvGrpSpPr>
          <p:grpSpPr>
            <a:xfrm rot="-1472727">
              <a:off x="1917388" y="570543"/>
              <a:ext cx="2332385" cy="2321929"/>
              <a:chOff x="4932984" y="2268036"/>
              <a:chExt cx="2332385" cy="2321929"/>
            </a:xfrm>
          </p:grpSpPr>
          <p:sp>
            <p:nvSpPr>
              <p:cNvPr id="1048676" name="矩形 27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77" name="椭圆 28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78" name="椭圆 29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79" name="椭圆 30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80" name="椭圆 31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0" name="组合 32"/>
            <p:cNvGrpSpPr/>
            <p:nvPr/>
          </p:nvGrpSpPr>
          <p:grpSpPr>
            <a:xfrm rot="490909">
              <a:off x="2625705" y="468703"/>
              <a:ext cx="2332385" cy="2321929"/>
              <a:chOff x="4932984" y="2268036"/>
              <a:chExt cx="2332385" cy="2321929"/>
            </a:xfrm>
          </p:grpSpPr>
          <p:sp>
            <p:nvSpPr>
              <p:cNvPr id="1048681" name="矩形 33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82" name="椭圆 34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83" name="椭圆 35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84" name="椭圆 36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85" name="椭圆 37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1" name="组合 38"/>
            <p:cNvGrpSpPr/>
            <p:nvPr/>
          </p:nvGrpSpPr>
          <p:grpSpPr>
            <a:xfrm rot="2454545">
              <a:off x="3276638" y="765974"/>
              <a:ext cx="2332385" cy="2321929"/>
              <a:chOff x="4932984" y="2268036"/>
              <a:chExt cx="2332385" cy="2321929"/>
            </a:xfrm>
          </p:grpSpPr>
          <p:sp>
            <p:nvSpPr>
              <p:cNvPr id="1048686" name="矩形 3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87" name="椭圆 4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88" name="椭圆 4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89" name="椭圆 4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90" name="椭圆 4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2" name="组合 44"/>
            <p:cNvGrpSpPr/>
            <p:nvPr/>
          </p:nvGrpSpPr>
          <p:grpSpPr>
            <a:xfrm rot="4418181">
              <a:off x="3663521" y="1367975"/>
              <a:ext cx="2332385" cy="2321929"/>
              <a:chOff x="4932984" y="2268036"/>
              <a:chExt cx="2332385" cy="2321929"/>
            </a:xfrm>
          </p:grpSpPr>
          <p:sp>
            <p:nvSpPr>
              <p:cNvPr id="1048691" name="矩形 4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92" name="椭圆 4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93" name="椭圆 4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94" name="椭圆 4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95" name="椭圆 4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50"/>
            <p:cNvGrpSpPr/>
            <p:nvPr/>
          </p:nvGrpSpPr>
          <p:grpSpPr>
            <a:xfrm rot="6381818">
              <a:off x="3663521" y="2083576"/>
              <a:ext cx="2332385" cy="2321929"/>
              <a:chOff x="4932984" y="2268036"/>
              <a:chExt cx="2332385" cy="2321929"/>
            </a:xfrm>
          </p:grpSpPr>
          <p:sp>
            <p:nvSpPr>
              <p:cNvPr id="1048696" name="矩形 51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97" name="椭圆 52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98" name="椭圆 53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699" name="椭圆 54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00" name="椭圆 55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56"/>
            <p:cNvGrpSpPr/>
            <p:nvPr/>
          </p:nvGrpSpPr>
          <p:grpSpPr>
            <a:xfrm rot="8345455">
              <a:off x="3276638" y="2685578"/>
              <a:ext cx="2332385" cy="2321929"/>
              <a:chOff x="4932984" y="2268036"/>
              <a:chExt cx="2332385" cy="2321929"/>
            </a:xfrm>
          </p:grpSpPr>
          <p:sp>
            <p:nvSpPr>
              <p:cNvPr id="1048701" name="矩形 57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02" name="椭圆 58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03" name="椭圆 59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04" name="椭圆 60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05" name="椭圆 61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2"/>
            <p:cNvGrpSpPr/>
            <p:nvPr/>
          </p:nvGrpSpPr>
          <p:grpSpPr>
            <a:xfrm rot="10309091">
              <a:off x="2625705" y="2982849"/>
              <a:ext cx="2332385" cy="2321929"/>
              <a:chOff x="4932984" y="2268036"/>
              <a:chExt cx="2332385" cy="2321929"/>
            </a:xfrm>
          </p:grpSpPr>
          <p:sp>
            <p:nvSpPr>
              <p:cNvPr id="1048706" name="矩形 63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07" name="椭圆 64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08" name="椭圆 65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09" name="椭圆 66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10" name="椭圆 67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8"/>
            <p:cNvGrpSpPr/>
            <p:nvPr/>
          </p:nvGrpSpPr>
          <p:grpSpPr>
            <a:xfrm rot="12272726">
              <a:off x="1917388" y="2881009"/>
              <a:ext cx="2332385" cy="2321929"/>
              <a:chOff x="4932984" y="2268036"/>
              <a:chExt cx="2332385" cy="2321929"/>
            </a:xfrm>
          </p:grpSpPr>
          <p:sp>
            <p:nvSpPr>
              <p:cNvPr id="1048711" name="矩形 6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12" name="椭圆 7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13" name="椭圆 7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14" name="椭圆 7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15" name="椭圆 7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67" name="组合 164"/>
            <p:cNvGrpSpPr/>
            <p:nvPr/>
          </p:nvGrpSpPr>
          <p:grpSpPr>
            <a:xfrm rot="14236362">
              <a:off x="1376573" y="2412390"/>
              <a:ext cx="2332385" cy="2321929"/>
              <a:chOff x="4932984" y="2268036"/>
              <a:chExt cx="2332385" cy="2321929"/>
            </a:xfrm>
          </p:grpSpPr>
          <p:sp>
            <p:nvSpPr>
              <p:cNvPr id="1048716" name="矩形 16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17" name="椭圆 16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18" name="椭圆 16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19" name="椭圆 16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720" name="椭圆 16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8" name="组合 196"/>
          <p:cNvGrpSpPr/>
          <p:nvPr/>
        </p:nvGrpSpPr>
        <p:grpSpPr>
          <a:xfrm>
            <a:off x="5078946" y="1637246"/>
            <a:ext cx="2034108" cy="2034107"/>
            <a:chOff x="5078946" y="1637246"/>
            <a:chExt cx="2034108" cy="2034107"/>
          </a:xfrm>
        </p:grpSpPr>
        <p:sp>
          <p:nvSpPr>
            <p:cNvPr id="1048721" name="椭圆 183"/>
            <p:cNvSpPr/>
            <p:nvPr/>
          </p:nvSpPr>
          <p:spPr>
            <a:xfrm>
              <a:off x="5078946" y="1637246"/>
              <a:ext cx="2034108" cy="2034107"/>
            </a:xfrm>
            <a:prstGeom prst="ellipse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22" name="椭圆 184"/>
            <p:cNvSpPr/>
            <p:nvPr/>
          </p:nvSpPr>
          <p:spPr>
            <a:xfrm>
              <a:off x="5232998" y="1791299"/>
              <a:ext cx="1726005" cy="17260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23" name="文本框 187"/>
          <p:cNvSpPr txBox="1"/>
          <p:nvPr/>
        </p:nvSpPr>
        <p:spPr>
          <a:xfrm>
            <a:off x="4753256" y="1982607"/>
            <a:ext cx="2685494" cy="12852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zh-CN" sz="8000" dirty="0">
                <a:solidFill>
                  <a:srgbClr val="0D2241"/>
                </a:solidFill>
                <a:latin typeface="Agency FB" panose="020B0503020202020204" pitchFamily="34" charset="0"/>
                <a:ea typeface="汉仪菱心体简" panose="02010609000101010101" pitchFamily="49" charset="-122"/>
              </a:rPr>
              <a:t>01</a:t>
            </a:r>
            <a:endParaRPr lang="zh-CN" altLang="en-US" sz="8000" dirty="0">
              <a:solidFill>
                <a:srgbClr val="0D2241"/>
              </a:solidFill>
              <a:latin typeface="Agency FB" panose="020B0503020202020204" pitchFamily="34" charset="0"/>
              <a:ea typeface="汉仪菱心体简" panose="02010609000101010101" pitchFamily="49" charset="-122"/>
            </a:endParaRPr>
          </a:p>
        </p:txBody>
      </p:sp>
      <p:sp>
        <p:nvSpPr>
          <p:cNvPr id="1048724" name="文本框 189"/>
          <p:cNvSpPr txBox="1"/>
          <p:nvPr/>
        </p:nvSpPr>
        <p:spPr>
          <a:xfrm>
            <a:off x="5232998" y="4122014"/>
            <a:ext cx="3546813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4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背景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48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3" grpId="0"/>
      <p:bldP spid="10487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5"/>
          <p:cNvGrpSpPr/>
          <p:nvPr/>
        </p:nvGrpSpPr>
        <p:grpSpPr>
          <a:xfrm>
            <a:off x="-1774406" y="4738053"/>
            <a:ext cx="3602730" cy="3606800"/>
            <a:chOff x="1496290" y="1376210"/>
            <a:chExt cx="4100948" cy="4105580"/>
          </a:xfrm>
        </p:grpSpPr>
        <p:pic>
          <p:nvPicPr>
            <p:cNvPr id="2097154" name="图片 1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1496290" y="1376210"/>
              <a:ext cx="4100948" cy="4105580"/>
            </a:xfrm>
            <a:prstGeom prst="rect">
              <a:avLst/>
            </a:prstGeom>
          </p:spPr>
        </p:pic>
        <p:sp>
          <p:nvSpPr>
            <p:cNvPr id="1048577" name="椭圆 3"/>
            <p:cNvSpPr/>
            <p:nvPr/>
          </p:nvSpPr>
          <p:spPr>
            <a:xfrm>
              <a:off x="1874983" y="1757221"/>
              <a:ext cx="3343562" cy="3343561"/>
            </a:xfrm>
            <a:prstGeom prst="ellipse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6" name="组合 11"/>
          <p:cNvGrpSpPr/>
          <p:nvPr/>
        </p:nvGrpSpPr>
        <p:grpSpPr>
          <a:xfrm>
            <a:off x="305278" y="250765"/>
            <a:ext cx="3800450" cy="523220"/>
            <a:chOff x="276250" y="250765"/>
            <a:chExt cx="3800450" cy="523220"/>
          </a:xfrm>
        </p:grpSpPr>
        <p:sp>
          <p:nvSpPr>
            <p:cNvPr id="1048578" name="文本框 7"/>
            <p:cNvSpPr txBox="1"/>
            <p:nvPr/>
          </p:nvSpPr>
          <p:spPr>
            <a:xfrm>
              <a:off x="781626" y="250765"/>
              <a:ext cx="329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lang="zh-CN" altLang="en-US" sz="2800" b="1" dirty="0">
                  <a:solidFill>
                    <a:srgbClr val="2FEFFF"/>
                  </a:solidFill>
                  <a:latin typeface="微软雅黑" panose="020B0503020204020204" charset="-122"/>
                  <a:ea typeface="微软雅黑" panose="020B0503020204020204" charset="-122"/>
                </a:rPr>
                <a:t>背景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27" name="组合 10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8579" name="菱形 8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48580" name="菱形 9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2097155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/>
          <a:srcRect/>
          <a:stretch>
            <a:fillRect/>
          </a:stretch>
        </p:blipFill>
        <p:spPr>
          <a:xfrm>
            <a:off x="-1336233" y="5178264"/>
            <a:ext cx="2726386" cy="2726384"/>
          </a:xfrm>
        </p:spPr>
      </p:pic>
      <p:grpSp>
        <p:nvGrpSpPr>
          <p:cNvPr id="1" name="组合 0"/>
          <p:cNvGrpSpPr/>
          <p:nvPr/>
        </p:nvGrpSpPr>
        <p:grpSpPr>
          <a:xfrm>
            <a:off x="1245235" y="1017905"/>
            <a:ext cx="7924165" cy="862330"/>
            <a:chOff x="1961" y="1603"/>
            <a:chExt cx="13771" cy="1872"/>
          </a:xfrm>
        </p:grpSpPr>
        <p:sp>
          <p:nvSpPr>
            <p:cNvPr id="1048581" name="圆角矩形 2"/>
            <p:cNvSpPr/>
            <p:nvPr/>
          </p:nvSpPr>
          <p:spPr>
            <a:xfrm>
              <a:off x="1961" y="1603"/>
              <a:ext cx="4651" cy="1872"/>
            </a:xfrm>
            <a:prstGeom prst="roundRect">
              <a:avLst/>
            </a:prstGeom>
            <a:solidFill>
              <a:srgbClr val="62A2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密码的复杂性要求和数量的增加</a:t>
              </a:r>
              <a:endParaRPr lang="zh-CN" altLang="zh-CN" sz="20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048582" name="右箭头 4"/>
            <p:cNvSpPr/>
            <p:nvPr/>
          </p:nvSpPr>
          <p:spPr>
            <a:xfrm>
              <a:off x="7549" y="2140"/>
              <a:ext cx="2371" cy="789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583" name="圆角矩形 6"/>
            <p:cNvSpPr/>
            <p:nvPr>
              <p:custDataLst>
                <p:tags r:id="rId3"/>
              </p:custDataLst>
            </p:nvPr>
          </p:nvSpPr>
          <p:spPr>
            <a:xfrm>
              <a:off x="11556" y="1603"/>
              <a:ext cx="4176" cy="1872"/>
            </a:xfrm>
            <a:prstGeom prst="roundRect">
              <a:avLst/>
            </a:prstGeom>
            <a:solidFill>
              <a:srgbClr val="62A2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zh-CN" sz="2000" b="1" kern="1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  <a:sym typeface="+mn-ea"/>
                </a:rPr>
                <a:t>密码管理器</a:t>
              </a:r>
              <a:endParaRPr lang="zh-CN" altLang="zh-CN" sz="20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1048584" name="椭圆 12"/>
          <p:cNvSpPr/>
          <p:nvPr/>
        </p:nvSpPr>
        <p:spPr>
          <a:xfrm>
            <a:off x="1014730" y="2183130"/>
            <a:ext cx="702945" cy="65849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/>
              <a:t>?</a:t>
            </a:r>
            <a:endParaRPr lang="en-US" altLang="zh-CN" sz="4400"/>
          </a:p>
        </p:txBody>
      </p:sp>
      <p:grpSp>
        <p:nvGrpSpPr>
          <p:cNvPr id="4" name="组合 3"/>
          <p:cNvGrpSpPr/>
          <p:nvPr/>
        </p:nvGrpSpPr>
        <p:grpSpPr>
          <a:xfrm>
            <a:off x="1951990" y="2179320"/>
            <a:ext cx="9161780" cy="1353820"/>
            <a:chOff x="3400" y="3570"/>
            <a:chExt cx="14428" cy="2132"/>
          </a:xfrm>
        </p:grpSpPr>
        <p:sp>
          <p:nvSpPr>
            <p:cNvPr id="1048585" name="文本框 13"/>
            <p:cNvSpPr txBox="1"/>
            <p:nvPr/>
          </p:nvSpPr>
          <p:spPr>
            <a:xfrm>
              <a:off x="3400" y="3570"/>
              <a:ext cx="9406" cy="6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>
                <a:buFont typeface="+mj-ea"/>
                <a:buNone/>
              </a:pPr>
              <a:r>
                <a:rPr lang="zh-CN" altLang="en-US" sz="2000" b="1">
                  <a:solidFill>
                    <a:schemeClr val="bg1"/>
                  </a:solidFill>
                </a:rPr>
                <a:t>（</a:t>
              </a:r>
              <a:r>
                <a:rPr lang="en-US" altLang="zh-CN" sz="2000" b="1">
                  <a:solidFill>
                    <a:schemeClr val="bg1"/>
                  </a:solidFill>
                </a:rPr>
                <a:t>1</a:t>
              </a:r>
              <a:r>
                <a:rPr lang="zh-CN" altLang="en-US" sz="2000" b="1">
                  <a:solidFill>
                    <a:schemeClr val="bg1"/>
                  </a:solidFill>
                </a:rPr>
                <a:t>）</a:t>
              </a: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那么多密码怎么记得住？</a:t>
              </a:r>
              <a:endParaRPr lang="zh-CN" altLang="en-US" sz="20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48586" name="文本框 14"/>
            <p:cNvSpPr txBox="1"/>
            <p:nvPr/>
          </p:nvSpPr>
          <p:spPr>
            <a:xfrm>
              <a:off x="3400" y="4332"/>
              <a:ext cx="1406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indent="0" algn="l">
                <a:buClrTx/>
                <a:buSzTx/>
                <a:buFont typeface="+mj-ea"/>
                <a:buNone/>
              </a:pP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（</a:t>
              </a:r>
              <a:r>
                <a:rPr lang="en-US" altLang="zh-CN" sz="2000" b="1">
                  <a:solidFill>
                    <a:schemeClr val="bg1"/>
                  </a:solidFill>
                  <a:sym typeface="+mn-ea"/>
                </a:rPr>
                <a:t>2</a:t>
              </a: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）如何在不安装</a:t>
              </a: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应用程序</a:t>
              </a: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的情况下，访问父母计算机上的密</a:t>
              </a: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码？</a:t>
              </a:r>
              <a:endParaRPr lang="zh-CN" altLang="en-US" sz="2000" b="1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048587" name="文本框 15"/>
            <p:cNvSpPr txBox="1"/>
            <p:nvPr/>
          </p:nvSpPr>
          <p:spPr>
            <a:xfrm>
              <a:off x="3400" y="5074"/>
              <a:ext cx="144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 typeface="+mj-ea"/>
              </a:pP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（</a:t>
              </a:r>
              <a:r>
                <a:rPr lang="en-US" altLang="zh-CN" sz="2000" b="1">
                  <a:solidFill>
                    <a:schemeClr val="bg1"/>
                  </a:solidFill>
                  <a:sym typeface="+mn-ea"/>
                </a:rPr>
                <a:t>3</a:t>
              </a: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）</a:t>
              </a:r>
              <a:r>
                <a:rPr lang="zh-CN" altLang="en-US" sz="2000" b="1">
                  <a:solidFill>
                    <a:schemeClr val="bg1"/>
                  </a:solidFill>
                  <a:sym typeface="+mn-ea"/>
                </a:rPr>
                <a:t>在没有安装任何应用程序的情况下，如何在手机上访问密码？</a:t>
              </a:r>
              <a:endParaRPr lang="zh-CN" altLang="en-US" sz="2000" b="1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048588" name="下箭头 24"/>
          <p:cNvSpPr/>
          <p:nvPr/>
        </p:nvSpPr>
        <p:spPr>
          <a:xfrm>
            <a:off x="5407025" y="5178425"/>
            <a:ext cx="621030" cy="799465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48590" name="椭圆 25"/>
          <p:cNvSpPr/>
          <p:nvPr/>
        </p:nvSpPr>
        <p:spPr>
          <a:xfrm>
            <a:off x="6913880" y="4977130"/>
            <a:ext cx="3472180" cy="1000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chemeClr val="bg1"/>
                </a:solidFill>
                <a:effectLst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计算密码而不是生成和存储随机密码</a:t>
            </a:r>
            <a:endParaRPr lang="zh-CN" altLang="en-US" sz="2000" b="1" dirty="0">
              <a:solidFill>
                <a:schemeClr val="bg1"/>
              </a:solidFill>
              <a:effectLst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16630" y="4389120"/>
            <a:ext cx="4400550" cy="4870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>
                <a:solidFill>
                  <a:srgbClr val="FFFFFF"/>
                </a:solidFill>
                <a:sym typeface="+mn-ea"/>
              </a:rPr>
              <a:t>不需要同步的开放源代码的密码管理器</a:t>
            </a:r>
            <a:endParaRPr lang="zh-CN" altLang="en-US" b="1"/>
          </a:p>
        </p:txBody>
      </p:sp>
      <p:sp>
        <p:nvSpPr>
          <p:cNvPr id="5" name="下箭头 24"/>
          <p:cNvSpPr/>
          <p:nvPr>
            <p:custDataLst>
              <p:tags r:id="rId4"/>
            </p:custDataLst>
          </p:nvPr>
        </p:nvSpPr>
        <p:spPr>
          <a:xfrm>
            <a:off x="5493385" y="3533140"/>
            <a:ext cx="534035" cy="775970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3524250" y="6058535"/>
            <a:ext cx="4400550" cy="4870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gency FB" panose="020B0503020202020204" pitchFamily="34" charset="0"/>
                <a:ea typeface="汉仪菱心体简" panose="02010609000101010101" pitchFamily="49" charset="-122"/>
                <a:sym typeface="+mn-ea"/>
              </a:rPr>
              <a:t>PASSWORD   MANAGER</a:t>
            </a:r>
            <a:endParaRPr lang="en-US" altLang="zh-CN" sz="2000" b="1" dirty="0">
              <a:solidFill>
                <a:schemeClr val="bg1"/>
              </a:solidFill>
              <a:latin typeface="Agency FB" panose="020B0503020202020204" pitchFamily="34" charset="0"/>
              <a:ea typeface="汉仪菱心体简" panose="02010609000101010101" pitchFamily="49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182"/>
          <p:cNvGrpSpPr/>
          <p:nvPr/>
        </p:nvGrpSpPr>
        <p:grpSpPr>
          <a:xfrm>
            <a:off x="4794821" y="1346200"/>
            <a:ext cx="2602358" cy="2616200"/>
            <a:chOff x="1180193" y="468703"/>
            <a:chExt cx="4810485" cy="4836075"/>
          </a:xfrm>
        </p:grpSpPr>
        <p:grpSp>
          <p:nvGrpSpPr>
            <p:cNvPr id="39" name="组合 8"/>
            <p:cNvGrpSpPr/>
            <p:nvPr/>
          </p:nvGrpSpPr>
          <p:grpSpPr>
            <a:xfrm>
              <a:off x="2444965" y="1725776"/>
              <a:ext cx="2332385" cy="2321929"/>
              <a:chOff x="4932984" y="2268036"/>
              <a:chExt cx="2332385" cy="2321929"/>
            </a:xfrm>
          </p:grpSpPr>
          <p:sp>
            <p:nvSpPr>
              <p:cNvPr id="1048594" name="矩形 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595" name="椭圆 1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596" name="椭圆 1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597" name="椭圆 1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598" name="椭圆 1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0" name="组合 14"/>
            <p:cNvGrpSpPr/>
            <p:nvPr/>
          </p:nvGrpSpPr>
          <p:grpSpPr>
            <a:xfrm rot="-5400000">
              <a:off x="1174965" y="1725776"/>
              <a:ext cx="2332385" cy="2321929"/>
              <a:chOff x="4932984" y="2268036"/>
              <a:chExt cx="2332385" cy="2321929"/>
            </a:xfrm>
          </p:grpSpPr>
          <p:sp>
            <p:nvSpPr>
              <p:cNvPr id="1048599" name="矩形 1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00" name="椭圆 1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01" name="椭圆 1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02" name="椭圆 1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03" name="椭圆 1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1" name="组合 20"/>
            <p:cNvGrpSpPr/>
            <p:nvPr/>
          </p:nvGrpSpPr>
          <p:grpSpPr>
            <a:xfrm rot="-3436364">
              <a:off x="1376573" y="1039162"/>
              <a:ext cx="2332385" cy="2321929"/>
              <a:chOff x="4932984" y="2268036"/>
              <a:chExt cx="2332385" cy="2321929"/>
            </a:xfrm>
          </p:grpSpPr>
          <p:sp>
            <p:nvSpPr>
              <p:cNvPr id="1048604" name="矩形 21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05" name="椭圆 22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06" name="椭圆 23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07" name="椭圆 24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08" name="椭圆 25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2" name="组合 26"/>
            <p:cNvGrpSpPr/>
            <p:nvPr/>
          </p:nvGrpSpPr>
          <p:grpSpPr>
            <a:xfrm rot="-1472727">
              <a:off x="1917388" y="570543"/>
              <a:ext cx="2332385" cy="2321929"/>
              <a:chOff x="4932984" y="2268036"/>
              <a:chExt cx="2332385" cy="2321929"/>
            </a:xfrm>
          </p:grpSpPr>
          <p:sp>
            <p:nvSpPr>
              <p:cNvPr id="1048609" name="矩形 27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10" name="椭圆 28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11" name="椭圆 29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12" name="椭圆 30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13" name="椭圆 31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3" name="组合 32"/>
            <p:cNvGrpSpPr/>
            <p:nvPr/>
          </p:nvGrpSpPr>
          <p:grpSpPr>
            <a:xfrm rot="490909">
              <a:off x="2625705" y="468703"/>
              <a:ext cx="2332385" cy="2321929"/>
              <a:chOff x="4932984" y="2268036"/>
              <a:chExt cx="2332385" cy="2321929"/>
            </a:xfrm>
          </p:grpSpPr>
          <p:sp>
            <p:nvSpPr>
              <p:cNvPr id="1048614" name="矩形 33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15" name="椭圆 34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16" name="椭圆 35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17" name="椭圆 36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18" name="椭圆 37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4" name="组合 38"/>
            <p:cNvGrpSpPr/>
            <p:nvPr/>
          </p:nvGrpSpPr>
          <p:grpSpPr>
            <a:xfrm rot="2454545">
              <a:off x="3276638" y="765974"/>
              <a:ext cx="2332385" cy="2321929"/>
              <a:chOff x="4932984" y="2268036"/>
              <a:chExt cx="2332385" cy="2321929"/>
            </a:xfrm>
          </p:grpSpPr>
          <p:sp>
            <p:nvSpPr>
              <p:cNvPr id="1048619" name="矩形 3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20" name="椭圆 4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21" name="椭圆 4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22" name="椭圆 4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23" name="椭圆 4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 rot="4418181">
              <a:off x="3663521" y="1367975"/>
              <a:ext cx="2332385" cy="2321929"/>
              <a:chOff x="4932984" y="2268036"/>
              <a:chExt cx="2332385" cy="2321929"/>
            </a:xfrm>
          </p:grpSpPr>
          <p:sp>
            <p:nvSpPr>
              <p:cNvPr id="1048624" name="矩形 4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25" name="椭圆 4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26" name="椭圆 4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27" name="椭圆 4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28" name="椭圆 4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6" name="组合 50"/>
            <p:cNvGrpSpPr/>
            <p:nvPr/>
          </p:nvGrpSpPr>
          <p:grpSpPr>
            <a:xfrm rot="6381818">
              <a:off x="3663521" y="2083576"/>
              <a:ext cx="2332385" cy="2321929"/>
              <a:chOff x="4932984" y="2268036"/>
              <a:chExt cx="2332385" cy="2321929"/>
            </a:xfrm>
          </p:grpSpPr>
          <p:sp>
            <p:nvSpPr>
              <p:cNvPr id="1048629" name="矩形 51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30" name="椭圆 52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31" name="椭圆 53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32" name="椭圆 54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33" name="椭圆 55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7" name="组合 56"/>
            <p:cNvGrpSpPr/>
            <p:nvPr/>
          </p:nvGrpSpPr>
          <p:grpSpPr>
            <a:xfrm rot="8345455">
              <a:off x="3276638" y="2685578"/>
              <a:ext cx="2332385" cy="2321929"/>
              <a:chOff x="4932984" y="2268036"/>
              <a:chExt cx="2332385" cy="2321929"/>
            </a:xfrm>
          </p:grpSpPr>
          <p:sp>
            <p:nvSpPr>
              <p:cNvPr id="1048634" name="矩形 57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35" name="椭圆 58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36" name="椭圆 59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37" name="椭圆 60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38" name="椭圆 61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8" name="组合 62"/>
            <p:cNvGrpSpPr/>
            <p:nvPr/>
          </p:nvGrpSpPr>
          <p:grpSpPr>
            <a:xfrm rot="10309091">
              <a:off x="2625705" y="2982849"/>
              <a:ext cx="2332385" cy="2321929"/>
              <a:chOff x="4932984" y="2268036"/>
              <a:chExt cx="2332385" cy="2321929"/>
            </a:xfrm>
          </p:grpSpPr>
          <p:sp>
            <p:nvSpPr>
              <p:cNvPr id="1048639" name="矩形 63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40" name="椭圆 64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41" name="椭圆 65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42" name="椭圆 66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43" name="椭圆 67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49" name="组合 68"/>
            <p:cNvGrpSpPr/>
            <p:nvPr/>
          </p:nvGrpSpPr>
          <p:grpSpPr>
            <a:xfrm rot="12272726">
              <a:off x="1917388" y="2881009"/>
              <a:ext cx="2332385" cy="2321929"/>
              <a:chOff x="4932984" y="2268036"/>
              <a:chExt cx="2332385" cy="2321929"/>
            </a:xfrm>
          </p:grpSpPr>
          <p:sp>
            <p:nvSpPr>
              <p:cNvPr id="1048644" name="矩形 69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45" name="椭圆 70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46" name="椭圆 71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47" name="椭圆 72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48" name="椭圆 73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grpSp>
          <p:nvGrpSpPr>
            <p:cNvPr id="50" name="组合 164"/>
            <p:cNvGrpSpPr/>
            <p:nvPr/>
          </p:nvGrpSpPr>
          <p:grpSpPr>
            <a:xfrm rot="14236362">
              <a:off x="1376573" y="2412390"/>
              <a:ext cx="2332385" cy="2321929"/>
              <a:chOff x="4932984" y="2268036"/>
              <a:chExt cx="2332385" cy="2321929"/>
            </a:xfrm>
          </p:grpSpPr>
          <p:sp>
            <p:nvSpPr>
              <p:cNvPr id="1048649" name="矩形 165"/>
              <p:cNvSpPr/>
              <p:nvPr/>
            </p:nvSpPr>
            <p:spPr>
              <a:xfrm>
                <a:off x="4967929" y="2300367"/>
                <a:ext cx="2257267" cy="2257265"/>
              </a:xfrm>
              <a:prstGeom prst="rect">
                <a:avLst/>
              </a:prstGeom>
              <a:noFill/>
              <a:ln w="0">
                <a:solidFill>
                  <a:srgbClr val="2FEFFF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50" name="椭圆 166"/>
              <p:cNvSpPr/>
              <p:nvPr/>
            </p:nvSpPr>
            <p:spPr>
              <a:xfrm>
                <a:off x="4932984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51" name="椭圆 167"/>
              <p:cNvSpPr/>
              <p:nvPr/>
            </p:nvSpPr>
            <p:spPr>
              <a:xfrm>
                <a:off x="7190251" y="2268036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52" name="椭圆 168"/>
              <p:cNvSpPr/>
              <p:nvPr/>
            </p:nvSpPr>
            <p:spPr>
              <a:xfrm>
                <a:off x="4932984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653" name="椭圆 169"/>
              <p:cNvSpPr/>
              <p:nvPr/>
            </p:nvSpPr>
            <p:spPr>
              <a:xfrm>
                <a:off x="7190251" y="4514851"/>
                <a:ext cx="75118" cy="75114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51" name="组合 196"/>
          <p:cNvGrpSpPr/>
          <p:nvPr/>
        </p:nvGrpSpPr>
        <p:grpSpPr>
          <a:xfrm>
            <a:off x="5078946" y="1637246"/>
            <a:ext cx="2034108" cy="2034107"/>
            <a:chOff x="5078946" y="1637246"/>
            <a:chExt cx="2034108" cy="2034107"/>
          </a:xfrm>
        </p:grpSpPr>
        <p:sp>
          <p:nvSpPr>
            <p:cNvPr id="1048654" name="椭圆 183"/>
            <p:cNvSpPr/>
            <p:nvPr/>
          </p:nvSpPr>
          <p:spPr>
            <a:xfrm>
              <a:off x="5078946" y="1637246"/>
              <a:ext cx="2034108" cy="2034107"/>
            </a:xfrm>
            <a:prstGeom prst="ellipse">
              <a:avLst/>
            </a:prstGeom>
            <a:solidFill>
              <a:srgbClr val="2FE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048655" name="椭圆 184"/>
            <p:cNvSpPr/>
            <p:nvPr/>
          </p:nvSpPr>
          <p:spPr>
            <a:xfrm>
              <a:off x="5232998" y="1791299"/>
              <a:ext cx="1726005" cy="17260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048656" name="文本框 187"/>
          <p:cNvSpPr txBox="1"/>
          <p:nvPr/>
        </p:nvSpPr>
        <p:spPr>
          <a:xfrm>
            <a:off x="4753256" y="1982607"/>
            <a:ext cx="2685494" cy="12852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0D2241"/>
                </a:solidFill>
                <a:effectLst/>
                <a:uLnTx/>
                <a:uFillTx/>
                <a:latin typeface="Agency FB" panose="020B0503020202020204" pitchFamily="34" charset="0"/>
                <a:ea typeface="汉仪菱心体简" panose="02010609000101010101" pitchFamily="49" charset="-122"/>
                <a:cs typeface="+mn-cs"/>
              </a:rPr>
              <a:t>02</a:t>
            </a:r>
            <a:endParaRPr kumimoji="0" lang="zh-CN" altLang="en-US" sz="8000" b="0" i="0" u="none" strike="noStrike" kern="1200" cap="none" spc="0" normalizeH="0" baseline="0" noProof="0" dirty="0">
              <a:ln>
                <a:noFill/>
              </a:ln>
              <a:solidFill>
                <a:srgbClr val="0D2241"/>
              </a:solidFill>
              <a:effectLst/>
              <a:uLnTx/>
              <a:uFillTx/>
              <a:latin typeface="Agency FB" panose="020B0503020202020204" pitchFamily="34" charset="0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1048657" name="文本框 193"/>
          <p:cNvSpPr txBox="1"/>
          <p:nvPr/>
        </p:nvSpPr>
        <p:spPr>
          <a:xfrm>
            <a:off x="5232792" y="4393518"/>
            <a:ext cx="4214737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4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0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功能</a:t>
            </a:r>
            <a:endParaRPr lang="zh-CN" altLang="en-US" sz="40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8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6" grpId="0"/>
      <p:bldP spid="10486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组合 12"/>
          <p:cNvGrpSpPr/>
          <p:nvPr/>
        </p:nvGrpSpPr>
        <p:grpSpPr>
          <a:xfrm>
            <a:off x="220527" y="252628"/>
            <a:ext cx="3800450" cy="521970"/>
            <a:chOff x="276250" y="250765"/>
            <a:chExt cx="3800450" cy="521970"/>
          </a:xfrm>
        </p:grpSpPr>
        <p:sp>
          <p:nvSpPr>
            <p:cNvPr id="1048728" name="文本框 14"/>
            <p:cNvSpPr txBox="1"/>
            <p:nvPr/>
          </p:nvSpPr>
          <p:spPr>
            <a:xfrm>
              <a:off x="781626" y="250765"/>
              <a:ext cx="329507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功能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73" name="组合 15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8729" name="菱形 16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730" name="菱形 17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74" name="组合 3"/>
          <p:cNvGrpSpPr/>
          <p:nvPr/>
        </p:nvGrpSpPr>
        <p:grpSpPr>
          <a:xfrm>
            <a:off x="7720330" y="-1057335"/>
            <a:ext cx="1574800" cy="3028994"/>
            <a:chOff x="5308600" y="250765"/>
            <a:chExt cx="1574800" cy="3028994"/>
          </a:xfrm>
        </p:grpSpPr>
        <p:grpSp>
          <p:nvGrpSpPr>
            <p:cNvPr id="75" name="组合 2"/>
            <p:cNvGrpSpPr/>
            <p:nvPr/>
          </p:nvGrpSpPr>
          <p:grpSpPr>
            <a:xfrm>
              <a:off x="5308600" y="1695745"/>
              <a:ext cx="1574800" cy="1584014"/>
              <a:chOff x="1810769" y="2556701"/>
              <a:chExt cx="2455238" cy="2469603"/>
            </a:xfrm>
          </p:grpSpPr>
          <p:pic>
            <p:nvPicPr>
              <p:cNvPr id="2097156" name="图片 8"/>
              <p:cNvPicPr>
                <a:picLocks noChangeAspect="1"/>
              </p:cNvPicPr>
              <p:nvPr/>
            </p:nvPicPr>
            <p:blipFill>
              <a:blip r:embed="rId1" cstate="email"/>
              <a:stretch>
                <a:fillRect/>
              </a:stretch>
            </p:blipFill>
            <p:spPr>
              <a:xfrm>
                <a:off x="1810769" y="2556701"/>
                <a:ext cx="2426663" cy="1711559"/>
              </a:xfrm>
              <a:prstGeom prst="rect">
                <a:avLst/>
              </a:prstGeom>
            </p:spPr>
          </p:pic>
          <p:pic>
            <p:nvPicPr>
              <p:cNvPr id="2097157" name="图片 9"/>
              <p:cNvPicPr>
                <a:picLocks noChangeAspect="1"/>
              </p:cNvPicPr>
              <p:nvPr/>
            </p:nvPicPr>
            <p:blipFill>
              <a:blip r:embed="rId1" cstate="email"/>
              <a:stretch>
                <a:fillRect/>
              </a:stretch>
            </p:blipFill>
            <p:spPr>
              <a:xfrm flipH="1" flipV="1">
                <a:off x="1839344" y="3314745"/>
                <a:ext cx="2426663" cy="1711559"/>
              </a:xfrm>
              <a:prstGeom prst="rect">
                <a:avLst/>
              </a:prstGeom>
            </p:spPr>
          </p:pic>
          <p:sp>
            <p:nvSpPr>
              <p:cNvPr id="1048731" name="椭圆 1"/>
              <p:cNvSpPr/>
              <p:nvPr/>
            </p:nvSpPr>
            <p:spPr>
              <a:xfrm>
                <a:off x="2124215" y="2896380"/>
                <a:ext cx="1799770" cy="179977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3145728" name="直接连接符 23"/>
            <p:cNvCxnSpPr/>
            <p:nvPr/>
          </p:nvCxnSpPr>
          <p:spPr>
            <a:xfrm>
              <a:off x="6096000" y="250765"/>
              <a:ext cx="0" cy="1235135"/>
            </a:xfrm>
            <a:prstGeom prst="line">
              <a:avLst/>
            </a:prstGeom>
            <a:ln w="25400">
              <a:solidFill>
                <a:srgbClr val="2FE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32" name="椭圆 24"/>
            <p:cNvSpPr/>
            <p:nvPr/>
          </p:nvSpPr>
          <p:spPr>
            <a:xfrm>
              <a:off x="5757004" y="2181958"/>
              <a:ext cx="677990" cy="617698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rgbClr val="0D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048733" name="矩形 28"/>
          <p:cNvSpPr/>
          <p:nvPr/>
        </p:nvSpPr>
        <p:spPr>
          <a:xfrm>
            <a:off x="7377430" y="2141855"/>
            <a:ext cx="2242185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密码生成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48734" name="文本框 4"/>
          <p:cNvSpPr txBox="1"/>
          <p:nvPr/>
        </p:nvSpPr>
        <p:spPr>
          <a:xfrm>
            <a:off x="4765675" y="3053080"/>
            <a:ext cx="7502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8755" indent="266700" algn="just"/>
            <a:r>
              <a:rPr lang="zh-CN" altLang="zh-CN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根据主密码、网站、用户名生成唯一密码</a:t>
            </a:r>
            <a:endParaRPr lang="zh-CN" altLang="zh-CN" kern="10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198755" indent="266700" algn="just">
              <a:buClrTx/>
              <a:buSzTx/>
              <a:buFontTx/>
            </a:pPr>
            <a:r>
              <a:rPr lang="zh-CN" altLang="zh-CN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在你的手机上，在另一台电脑上，也会得到同样的结果。无需同步。</a:t>
            </a:r>
            <a:endParaRPr lang="zh-CN" altLang="zh-CN" kern="10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6" name="组合 30"/>
          <p:cNvGrpSpPr/>
          <p:nvPr/>
        </p:nvGrpSpPr>
        <p:grpSpPr>
          <a:xfrm>
            <a:off x="5518785" y="4186555"/>
            <a:ext cx="6411595" cy="2184400"/>
            <a:chOff x="2064" y="1392"/>
            <a:chExt cx="11261" cy="4125"/>
          </a:xfrm>
        </p:grpSpPr>
        <p:sp>
          <p:nvSpPr>
            <p:cNvPr id="1048735" name="圆角矩形 7"/>
            <p:cNvSpPr/>
            <p:nvPr/>
          </p:nvSpPr>
          <p:spPr>
            <a:xfrm>
              <a:off x="2064" y="1392"/>
              <a:ext cx="2518" cy="765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/>
                <a:t>域名</a:t>
              </a:r>
              <a:endParaRPr lang="zh-CN" altLang="en-US" sz="2400"/>
            </a:p>
          </p:txBody>
        </p:sp>
        <p:sp>
          <p:nvSpPr>
            <p:cNvPr id="1048736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064" y="2511"/>
              <a:ext cx="2518" cy="765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/>
                <a:t>用户名</a:t>
              </a:r>
              <a:endParaRPr lang="zh-CN" altLang="en-US" sz="2000"/>
            </a:p>
          </p:txBody>
        </p:sp>
        <p:sp>
          <p:nvSpPr>
            <p:cNvPr id="1048737" name="圆角矩形 11"/>
            <p:cNvSpPr/>
            <p:nvPr>
              <p:custDataLst>
                <p:tags r:id="rId3"/>
              </p:custDataLst>
            </p:nvPr>
          </p:nvSpPr>
          <p:spPr>
            <a:xfrm>
              <a:off x="2064" y="3630"/>
              <a:ext cx="2518" cy="769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/>
                <a:t>主密钥</a:t>
              </a:r>
              <a:endParaRPr lang="zh-CN" altLang="en-US" sz="2000"/>
            </a:p>
          </p:txBody>
        </p:sp>
        <p:sp>
          <p:nvSpPr>
            <p:cNvPr id="1048738" name="圆角矩形 13"/>
            <p:cNvSpPr/>
            <p:nvPr>
              <p:custDataLst>
                <p:tags r:id="rId4"/>
              </p:custDataLst>
            </p:nvPr>
          </p:nvSpPr>
          <p:spPr>
            <a:xfrm>
              <a:off x="2064" y="4753"/>
              <a:ext cx="2518" cy="765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/>
                <a:t>配置项</a:t>
              </a:r>
              <a:endParaRPr lang="zh-CN" altLang="en-US" sz="2000"/>
            </a:p>
          </p:txBody>
        </p:sp>
        <p:sp>
          <p:nvSpPr>
            <p:cNvPr id="1048739" name="圆角矩形 18"/>
            <p:cNvSpPr/>
            <p:nvPr>
              <p:custDataLst>
                <p:tags r:id="rId5"/>
              </p:custDataLst>
            </p:nvPr>
          </p:nvSpPr>
          <p:spPr>
            <a:xfrm>
              <a:off x="6179" y="2680"/>
              <a:ext cx="3018" cy="1661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000"/>
                <a:t>Password Manager</a:t>
              </a:r>
              <a:endParaRPr lang="en-US" altLang="zh-CN" sz="2000"/>
            </a:p>
          </p:txBody>
        </p:sp>
        <p:sp>
          <p:nvSpPr>
            <p:cNvPr id="1048740" name="圆角矩形 19"/>
            <p:cNvSpPr/>
            <p:nvPr>
              <p:custDataLst>
                <p:tags r:id="rId6"/>
              </p:custDataLst>
            </p:nvPr>
          </p:nvSpPr>
          <p:spPr>
            <a:xfrm>
              <a:off x="10581" y="3005"/>
              <a:ext cx="2744" cy="1011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/>
                <a:t>生成密码</a:t>
              </a:r>
              <a:endParaRPr lang="zh-CN" altLang="en-US" sz="2000"/>
            </a:p>
          </p:txBody>
        </p:sp>
        <p:cxnSp>
          <p:nvCxnSpPr>
            <p:cNvPr id="3145729" name="直接连接符 20"/>
            <p:cNvCxnSpPr>
              <a:stCxn id="1048735" idx="3"/>
              <a:endCxn id="1048739" idx="1"/>
            </p:cNvCxnSpPr>
            <p:nvPr/>
          </p:nvCxnSpPr>
          <p:spPr>
            <a:xfrm>
              <a:off x="4582" y="1775"/>
              <a:ext cx="1597" cy="17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30" name="直接连接符 21"/>
            <p:cNvCxnSpPr>
              <a:stCxn id="1048736" idx="3"/>
              <a:endCxn id="1048739" idx="1"/>
            </p:cNvCxnSpPr>
            <p:nvPr>
              <p:custDataLst>
                <p:tags r:id="rId7"/>
              </p:custDataLst>
            </p:nvPr>
          </p:nvCxnSpPr>
          <p:spPr>
            <a:xfrm>
              <a:off x="4582" y="2894"/>
              <a:ext cx="1597" cy="6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31" name="直接连接符 22"/>
            <p:cNvCxnSpPr>
              <a:stCxn id="1048737" idx="3"/>
            </p:cNvCxnSpPr>
            <p:nvPr>
              <p:custDataLst>
                <p:tags r:id="rId8"/>
              </p:custDataLst>
            </p:nvPr>
          </p:nvCxnSpPr>
          <p:spPr>
            <a:xfrm flipV="1">
              <a:off x="4582" y="3502"/>
              <a:ext cx="1556" cy="51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32" name="直接连接符 24"/>
            <p:cNvCxnSpPr>
              <a:stCxn id="1048738" idx="3"/>
              <a:endCxn id="1048739" idx="1"/>
            </p:cNvCxnSpPr>
            <p:nvPr>
              <p:custDataLst>
                <p:tags r:id="rId9"/>
              </p:custDataLst>
            </p:nvPr>
          </p:nvCxnSpPr>
          <p:spPr>
            <a:xfrm flipV="1">
              <a:off x="4582" y="3511"/>
              <a:ext cx="1597" cy="16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33" name="直接箭头连接符 29"/>
            <p:cNvCxnSpPr>
              <a:stCxn id="1048739" idx="3"/>
              <a:endCxn id="1048740" idx="1"/>
            </p:cNvCxnSpPr>
            <p:nvPr/>
          </p:nvCxnSpPr>
          <p:spPr>
            <a:xfrm>
              <a:off x="9197" y="3511"/>
              <a:ext cx="138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2097158" name="12月11日">
            <a:hlinkClick r:id="" action="ppaction://media"/>
          </p:cNvPr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76350" y="979170"/>
            <a:ext cx="3780155" cy="53225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209715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97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2097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12"/>
          <p:cNvGrpSpPr/>
          <p:nvPr/>
        </p:nvGrpSpPr>
        <p:grpSpPr>
          <a:xfrm>
            <a:off x="220527" y="252628"/>
            <a:ext cx="3800450" cy="521970"/>
            <a:chOff x="276250" y="250765"/>
            <a:chExt cx="3800450" cy="521970"/>
          </a:xfrm>
        </p:grpSpPr>
        <p:sp>
          <p:nvSpPr>
            <p:cNvPr id="1048756" name="文本框 14"/>
            <p:cNvSpPr txBox="1"/>
            <p:nvPr/>
          </p:nvSpPr>
          <p:spPr>
            <a:xfrm>
              <a:off x="781626" y="250765"/>
              <a:ext cx="329507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功能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84" name="组合 15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8757" name="菱形 16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758" name="菱形 17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85" name="组合 3"/>
          <p:cNvGrpSpPr/>
          <p:nvPr/>
        </p:nvGrpSpPr>
        <p:grpSpPr>
          <a:xfrm>
            <a:off x="8891905" y="-756345"/>
            <a:ext cx="1574800" cy="3028994"/>
            <a:chOff x="5308600" y="250765"/>
            <a:chExt cx="1574800" cy="3028994"/>
          </a:xfrm>
        </p:grpSpPr>
        <p:grpSp>
          <p:nvGrpSpPr>
            <p:cNvPr id="86" name="组合 2"/>
            <p:cNvGrpSpPr/>
            <p:nvPr/>
          </p:nvGrpSpPr>
          <p:grpSpPr>
            <a:xfrm>
              <a:off x="5308600" y="1695745"/>
              <a:ext cx="1574800" cy="1584014"/>
              <a:chOff x="1810769" y="2556701"/>
              <a:chExt cx="2455238" cy="2469603"/>
            </a:xfrm>
          </p:grpSpPr>
          <p:pic>
            <p:nvPicPr>
              <p:cNvPr id="2097163" name="图片 8"/>
              <p:cNvPicPr>
                <a:picLocks noChangeAspect="1"/>
              </p:cNvPicPr>
              <p:nvPr/>
            </p:nvPicPr>
            <p:blipFill>
              <a:blip r:embed="rId1" cstate="email"/>
              <a:stretch>
                <a:fillRect/>
              </a:stretch>
            </p:blipFill>
            <p:spPr>
              <a:xfrm>
                <a:off x="1810769" y="2556701"/>
                <a:ext cx="2426663" cy="1711559"/>
              </a:xfrm>
              <a:prstGeom prst="rect">
                <a:avLst/>
              </a:prstGeom>
            </p:spPr>
          </p:pic>
          <p:pic>
            <p:nvPicPr>
              <p:cNvPr id="2097164" name="图片 9"/>
              <p:cNvPicPr>
                <a:picLocks noChangeAspect="1"/>
              </p:cNvPicPr>
              <p:nvPr/>
            </p:nvPicPr>
            <p:blipFill>
              <a:blip r:embed="rId1" cstate="email"/>
              <a:stretch>
                <a:fillRect/>
              </a:stretch>
            </p:blipFill>
            <p:spPr>
              <a:xfrm flipH="1" flipV="1">
                <a:off x="1839344" y="3314745"/>
                <a:ext cx="2426663" cy="1711559"/>
              </a:xfrm>
              <a:prstGeom prst="rect">
                <a:avLst/>
              </a:prstGeom>
            </p:spPr>
          </p:pic>
          <p:sp>
            <p:nvSpPr>
              <p:cNvPr id="1048759" name="椭圆 1"/>
              <p:cNvSpPr/>
              <p:nvPr/>
            </p:nvSpPr>
            <p:spPr>
              <a:xfrm>
                <a:off x="2124215" y="2896380"/>
                <a:ext cx="1799770" cy="1799770"/>
              </a:xfrm>
              <a:prstGeom prst="ellipse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3145734" name="直接连接符 23"/>
            <p:cNvCxnSpPr/>
            <p:nvPr/>
          </p:nvCxnSpPr>
          <p:spPr>
            <a:xfrm>
              <a:off x="6096000" y="250765"/>
              <a:ext cx="0" cy="1235135"/>
            </a:xfrm>
            <a:prstGeom prst="line">
              <a:avLst/>
            </a:prstGeom>
            <a:ln w="25400">
              <a:solidFill>
                <a:srgbClr val="2FEF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760" name="椭圆 24"/>
            <p:cNvSpPr/>
            <p:nvPr/>
          </p:nvSpPr>
          <p:spPr>
            <a:xfrm>
              <a:off x="5757004" y="2181958"/>
              <a:ext cx="677990" cy="617698"/>
            </a:xfrm>
            <a:custGeom>
              <a:avLst/>
              <a:gdLst>
                <a:gd name="connsiteX0" fmla="*/ 138332 w 334963"/>
                <a:gd name="connsiteY0" fmla="*/ 262313 h 305176"/>
                <a:gd name="connsiteX1" fmla="*/ 143587 w 334963"/>
                <a:gd name="connsiteY1" fmla="*/ 267671 h 305176"/>
                <a:gd name="connsiteX2" fmla="*/ 143587 w 334963"/>
                <a:gd name="connsiteY2" fmla="*/ 279726 h 305176"/>
                <a:gd name="connsiteX3" fmla="*/ 169863 w 334963"/>
                <a:gd name="connsiteY3" fmla="*/ 291781 h 305176"/>
                <a:gd name="connsiteX4" fmla="*/ 196139 w 334963"/>
                <a:gd name="connsiteY4" fmla="*/ 279726 h 305176"/>
                <a:gd name="connsiteX5" fmla="*/ 196139 w 334963"/>
                <a:gd name="connsiteY5" fmla="*/ 267671 h 305176"/>
                <a:gd name="connsiteX6" fmla="*/ 201394 w 334963"/>
                <a:gd name="connsiteY6" fmla="*/ 262313 h 305176"/>
                <a:gd name="connsiteX7" fmla="*/ 207963 w 334963"/>
                <a:gd name="connsiteY7" fmla="*/ 267671 h 305176"/>
                <a:gd name="connsiteX8" fmla="*/ 207963 w 334963"/>
                <a:gd name="connsiteY8" fmla="*/ 283745 h 305176"/>
                <a:gd name="connsiteX9" fmla="*/ 204022 w 334963"/>
                <a:gd name="connsiteY9" fmla="*/ 289102 h 305176"/>
                <a:gd name="connsiteX10" fmla="*/ 172491 w 334963"/>
                <a:gd name="connsiteY10" fmla="*/ 303837 h 305176"/>
                <a:gd name="connsiteX11" fmla="*/ 169863 w 334963"/>
                <a:gd name="connsiteY11" fmla="*/ 305176 h 305176"/>
                <a:gd name="connsiteX12" fmla="*/ 167236 w 334963"/>
                <a:gd name="connsiteY12" fmla="*/ 303837 h 305176"/>
                <a:gd name="connsiteX13" fmla="*/ 135705 w 334963"/>
                <a:gd name="connsiteY13" fmla="*/ 289102 h 305176"/>
                <a:gd name="connsiteX14" fmla="*/ 131763 w 334963"/>
                <a:gd name="connsiteY14" fmla="*/ 283745 h 305176"/>
                <a:gd name="connsiteX15" fmla="*/ 131763 w 334963"/>
                <a:gd name="connsiteY15" fmla="*/ 267671 h 305176"/>
                <a:gd name="connsiteX16" fmla="*/ 138332 w 334963"/>
                <a:gd name="connsiteY16" fmla="*/ 262313 h 305176"/>
                <a:gd name="connsiteX17" fmla="*/ 128043 w 334963"/>
                <a:gd name="connsiteY17" fmla="*/ 230563 h 305176"/>
                <a:gd name="connsiteX18" fmla="*/ 125413 w 334963"/>
                <a:gd name="connsiteY18" fmla="*/ 233341 h 305176"/>
                <a:gd name="connsiteX19" fmla="*/ 125413 w 334963"/>
                <a:gd name="connsiteY19" fmla="*/ 238898 h 305176"/>
                <a:gd name="connsiteX20" fmla="*/ 128043 w 334963"/>
                <a:gd name="connsiteY20" fmla="*/ 241676 h 305176"/>
                <a:gd name="connsiteX21" fmla="*/ 206922 w 334963"/>
                <a:gd name="connsiteY21" fmla="*/ 241676 h 305176"/>
                <a:gd name="connsiteX22" fmla="*/ 209551 w 334963"/>
                <a:gd name="connsiteY22" fmla="*/ 238898 h 305176"/>
                <a:gd name="connsiteX23" fmla="*/ 209551 w 334963"/>
                <a:gd name="connsiteY23" fmla="*/ 233341 h 305176"/>
                <a:gd name="connsiteX24" fmla="*/ 206922 w 334963"/>
                <a:gd name="connsiteY24" fmla="*/ 230563 h 305176"/>
                <a:gd name="connsiteX25" fmla="*/ 128043 w 334963"/>
                <a:gd name="connsiteY25" fmla="*/ 230563 h 305176"/>
                <a:gd name="connsiteX26" fmla="*/ 128781 w 334963"/>
                <a:gd name="connsiteY26" fmla="*/ 219451 h 305176"/>
                <a:gd name="connsiteX27" fmla="*/ 207769 w 334963"/>
                <a:gd name="connsiteY27" fmla="*/ 219451 h 305176"/>
                <a:gd name="connsiteX28" fmla="*/ 222250 w 334963"/>
                <a:gd name="connsiteY28" fmla="*/ 233556 h 305176"/>
                <a:gd name="connsiteX29" fmla="*/ 222250 w 334963"/>
                <a:gd name="connsiteY29" fmla="*/ 238684 h 305176"/>
                <a:gd name="connsiteX30" fmla="*/ 207769 w 334963"/>
                <a:gd name="connsiteY30" fmla="*/ 252789 h 305176"/>
                <a:gd name="connsiteX31" fmla="*/ 128781 w 334963"/>
                <a:gd name="connsiteY31" fmla="*/ 252789 h 305176"/>
                <a:gd name="connsiteX32" fmla="*/ 114300 w 334963"/>
                <a:gd name="connsiteY32" fmla="*/ 238684 h 305176"/>
                <a:gd name="connsiteX33" fmla="*/ 114300 w 334963"/>
                <a:gd name="connsiteY33" fmla="*/ 233556 h 305176"/>
                <a:gd name="connsiteX34" fmla="*/ 128781 w 334963"/>
                <a:gd name="connsiteY34" fmla="*/ 219451 h 305176"/>
                <a:gd name="connsiteX35" fmla="*/ 266120 w 334963"/>
                <a:gd name="connsiteY35" fmla="*/ 168353 h 305176"/>
                <a:gd name="connsiteX36" fmla="*/ 305614 w 334963"/>
                <a:gd name="connsiteY36" fmla="*/ 198019 h 305176"/>
                <a:gd name="connsiteX37" fmla="*/ 306930 w 334963"/>
                <a:gd name="connsiteY37" fmla="*/ 205758 h 305176"/>
                <a:gd name="connsiteX38" fmla="*/ 301664 w 334963"/>
                <a:gd name="connsiteY38" fmla="*/ 208338 h 305176"/>
                <a:gd name="connsiteX39" fmla="*/ 299032 w 334963"/>
                <a:gd name="connsiteY39" fmla="*/ 207048 h 305176"/>
                <a:gd name="connsiteX40" fmla="*/ 259538 w 334963"/>
                <a:gd name="connsiteY40" fmla="*/ 178672 h 305176"/>
                <a:gd name="connsiteX41" fmla="*/ 258221 w 334963"/>
                <a:gd name="connsiteY41" fmla="*/ 169643 h 305176"/>
                <a:gd name="connsiteX42" fmla="*/ 266120 w 334963"/>
                <a:gd name="connsiteY42" fmla="*/ 168353 h 305176"/>
                <a:gd name="connsiteX43" fmla="*/ 75093 w 334963"/>
                <a:gd name="connsiteY43" fmla="*/ 166503 h 305176"/>
                <a:gd name="connsiteX44" fmla="*/ 83067 w 334963"/>
                <a:gd name="connsiteY44" fmla="*/ 167810 h 305176"/>
                <a:gd name="connsiteX45" fmla="*/ 81738 w 334963"/>
                <a:gd name="connsiteY45" fmla="*/ 175654 h 305176"/>
                <a:gd name="connsiteX46" fmla="*/ 39208 w 334963"/>
                <a:gd name="connsiteY46" fmla="*/ 207031 h 305176"/>
                <a:gd name="connsiteX47" fmla="*/ 35221 w 334963"/>
                <a:gd name="connsiteY47" fmla="*/ 208338 h 305176"/>
                <a:gd name="connsiteX48" fmla="*/ 31233 w 334963"/>
                <a:gd name="connsiteY48" fmla="*/ 205723 h 305176"/>
                <a:gd name="connsiteX49" fmla="*/ 32562 w 334963"/>
                <a:gd name="connsiteY49" fmla="*/ 197879 h 305176"/>
                <a:gd name="connsiteX50" fmla="*/ 75093 w 334963"/>
                <a:gd name="connsiteY50" fmla="*/ 166503 h 305176"/>
                <a:gd name="connsiteX51" fmla="*/ 284569 w 334963"/>
                <a:gd name="connsiteY51" fmla="*/ 98801 h 305176"/>
                <a:gd name="connsiteX52" fmla="*/ 329795 w 334963"/>
                <a:gd name="connsiteY52" fmla="*/ 98801 h 305176"/>
                <a:gd name="connsiteX53" fmla="*/ 334963 w 334963"/>
                <a:gd name="connsiteY53" fmla="*/ 104975 h 305176"/>
                <a:gd name="connsiteX54" fmla="*/ 329795 w 334963"/>
                <a:gd name="connsiteY54" fmla="*/ 109914 h 305176"/>
                <a:gd name="connsiteX55" fmla="*/ 284569 w 334963"/>
                <a:gd name="connsiteY55" fmla="*/ 109914 h 305176"/>
                <a:gd name="connsiteX56" fmla="*/ 279400 w 334963"/>
                <a:gd name="connsiteY56" fmla="*/ 104975 h 305176"/>
                <a:gd name="connsiteX57" fmla="*/ 284569 w 334963"/>
                <a:gd name="connsiteY57" fmla="*/ 98801 h 305176"/>
                <a:gd name="connsiteX58" fmla="*/ 5340 w 334963"/>
                <a:gd name="connsiteY58" fmla="*/ 98801 h 305176"/>
                <a:gd name="connsiteX59" fmla="*/ 53398 w 334963"/>
                <a:gd name="connsiteY59" fmla="*/ 98801 h 305176"/>
                <a:gd name="connsiteX60" fmla="*/ 58738 w 334963"/>
                <a:gd name="connsiteY60" fmla="*/ 104975 h 305176"/>
                <a:gd name="connsiteX61" fmla="*/ 53398 w 334963"/>
                <a:gd name="connsiteY61" fmla="*/ 109914 h 305176"/>
                <a:gd name="connsiteX62" fmla="*/ 5340 w 334963"/>
                <a:gd name="connsiteY62" fmla="*/ 109914 h 305176"/>
                <a:gd name="connsiteX63" fmla="*/ 0 w 334963"/>
                <a:gd name="connsiteY63" fmla="*/ 104975 h 305176"/>
                <a:gd name="connsiteX64" fmla="*/ 5340 w 334963"/>
                <a:gd name="connsiteY64" fmla="*/ 98801 h 305176"/>
                <a:gd name="connsiteX65" fmla="*/ 164887 w 334963"/>
                <a:gd name="connsiteY65" fmla="*/ 36888 h 305176"/>
                <a:gd name="connsiteX66" fmla="*/ 171451 w 334963"/>
                <a:gd name="connsiteY66" fmla="*/ 43604 h 305176"/>
                <a:gd name="connsiteX67" fmla="*/ 164887 w 334963"/>
                <a:gd name="connsiteY67" fmla="*/ 48977 h 305176"/>
                <a:gd name="connsiteX68" fmla="*/ 115003 w 334963"/>
                <a:gd name="connsiteY68" fmla="*/ 100022 h 305176"/>
                <a:gd name="connsiteX69" fmla="*/ 109752 w 334963"/>
                <a:gd name="connsiteY69" fmla="*/ 106738 h 305176"/>
                <a:gd name="connsiteX70" fmla="*/ 103188 w 334963"/>
                <a:gd name="connsiteY70" fmla="*/ 100022 h 305176"/>
                <a:gd name="connsiteX71" fmla="*/ 164887 w 334963"/>
                <a:gd name="connsiteY71" fmla="*/ 36888 h 305176"/>
                <a:gd name="connsiteX72" fmla="*/ 169069 w 334963"/>
                <a:gd name="connsiteY72" fmla="*/ 9901 h 305176"/>
                <a:gd name="connsiteX73" fmla="*/ 258763 w 334963"/>
                <a:gd name="connsiteY73" fmla="*/ 99286 h 305176"/>
                <a:gd name="connsiteX74" fmla="*/ 240297 w 334963"/>
                <a:gd name="connsiteY74" fmla="*/ 154495 h 305176"/>
                <a:gd name="connsiteX75" fmla="*/ 221830 w 334963"/>
                <a:gd name="connsiteY75" fmla="*/ 208389 h 305176"/>
                <a:gd name="connsiteX76" fmla="*/ 217873 w 334963"/>
                <a:gd name="connsiteY76" fmla="*/ 214962 h 305176"/>
                <a:gd name="connsiteX77" fmla="*/ 211278 w 334963"/>
                <a:gd name="connsiteY77" fmla="*/ 212333 h 305176"/>
                <a:gd name="connsiteX78" fmla="*/ 231064 w 334963"/>
                <a:gd name="connsiteY78" fmla="*/ 147923 h 305176"/>
                <a:gd name="connsiteX79" fmla="*/ 248211 w 334963"/>
                <a:gd name="connsiteY79" fmla="*/ 99286 h 305176"/>
                <a:gd name="connsiteX80" fmla="*/ 169069 w 334963"/>
                <a:gd name="connsiteY80" fmla="*/ 21731 h 305176"/>
                <a:gd name="connsiteX81" fmla="*/ 89927 w 334963"/>
                <a:gd name="connsiteY81" fmla="*/ 99286 h 305176"/>
                <a:gd name="connsiteX82" fmla="*/ 107075 w 334963"/>
                <a:gd name="connsiteY82" fmla="*/ 146608 h 305176"/>
                <a:gd name="connsiteX83" fmla="*/ 107075 w 334963"/>
                <a:gd name="connsiteY83" fmla="*/ 147923 h 305176"/>
                <a:gd name="connsiteX84" fmla="*/ 128179 w 334963"/>
                <a:gd name="connsiteY84" fmla="*/ 212333 h 305176"/>
                <a:gd name="connsiteX85" fmla="*/ 122903 w 334963"/>
                <a:gd name="connsiteY85" fmla="*/ 216276 h 305176"/>
                <a:gd name="connsiteX86" fmla="*/ 120265 w 334963"/>
                <a:gd name="connsiteY86" fmla="*/ 214962 h 305176"/>
                <a:gd name="connsiteX87" fmla="*/ 117627 w 334963"/>
                <a:gd name="connsiteY87" fmla="*/ 207075 h 305176"/>
                <a:gd name="connsiteX88" fmla="*/ 97842 w 334963"/>
                <a:gd name="connsiteY88" fmla="*/ 154495 h 305176"/>
                <a:gd name="connsiteX89" fmla="*/ 79375 w 334963"/>
                <a:gd name="connsiteY89" fmla="*/ 99286 h 305176"/>
                <a:gd name="connsiteX90" fmla="*/ 169069 w 334963"/>
                <a:gd name="connsiteY90" fmla="*/ 9901 h 305176"/>
                <a:gd name="connsiteX91" fmla="*/ 39107 w 334963"/>
                <a:gd name="connsiteY91" fmla="*/ 1482 h 305176"/>
                <a:gd name="connsiteX92" fmla="*/ 79917 w 334963"/>
                <a:gd name="connsiteY92" fmla="*/ 31115 h 305176"/>
                <a:gd name="connsiteX93" fmla="*/ 81234 w 334963"/>
                <a:gd name="connsiteY93" fmla="*/ 40544 h 305176"/>
                <a:gd name="connsiteX94" fmla="*/ 75968 w 334963"/>
                <a:gd name="connsiteY94" fmla="*/ 43238 h 305176"/>
                <a:gd name="connsiteX95" fmla="*/ 72019 w 334963"/>
                <a:gd name="connsiteY95" fmla="*/ 41891 h 305176"/>
                <a:gd name="connsiteX96" fmla="*/ 32525 w 334963"/>
                <a:gd name="connsiteY96" fmla="*/ 10911 h 305176"/>
                <a:gd name="connsiteX97" fmla="*/ 31208 w 334963"/>
                <a:gd name="connsiteY97" fmla="*/ 2829 h 305176"/>
                <a:gd name="connsiteX98" fmla="*/ 39107 w 334963"/>
                <a:gd name="connsiteY98" fmla="*/ 1482 h 305176"/>
                <a:gd name="connsiteX99" fmla="*/ 299086 w 334963"/>
                <a:gd name="connsiteY99" fmla="*/ 1451 h 305176"/>
                <a:gd name="connsiteX100" fmla="*/ 306944 w 334963"/>
                <a:gd name="connsiteY100" fmla="*/ 2782 h 305176"/>
                <a:gd name="connsiteX101" fmla="*/ 305634 w 334963"/>
                <a:gd name="connsiteY101" fmla="*/ 10771 h 305176"/>
                <a:gd name="connsiteX102" fmla="*/ 267653 w 334963"/>
                <a:gd name="connsiteY102" fmla="*/ 38732 h 305176"/>
                <a:gd name="connsiteX103" fmla="*/ 265033 w 334963"/>
                <a:gd name="connsiteY103" fmla="*/ 40063 h 305176"/>
                <a:gd name="connsiteX104" fmla="*/ 259795 w 334963"/>
                <a:gd name="connsiteY104" fmla="*/ 37400 h 305176"/>
                <a:gd name="connsiteX105" fmla="*/ 261104 w 334963"/>
                <a:gd name="connsiteY105" fmla="*/ 29411 h 3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4963" h="305176">
                  <a:moveTo>
                    <a:pt x="138332" y="262313"/>
                  </a:moveTo>
                  <a:cubicBezTo>
                    <a:pt x="140960" y="262313"/>
                    <a:pt x="143587" y="264992"/>
                    <a:pt x="143587" y="267671"/>
                  </a:cubicBezTo>
                  <a:cubicBezTo>
                    <a:pt x="143587" y="267671"/>
                    <a:pt x="143587" y="267671"/>
                    <a:pt x="143587" y="279726"/>
                  </a:cubicBezTo>
                  <a:cubicBezTo>
                    <a:pt x="143587" y="279726"/>
                    <a:pt x="143587" y="279726"/>
                    <a:pt x="169863" y="291781"/>
                  </a:cubicBezTo>
                  <a:cubicBezTo>
                    <a:pt x="169863" y="291781"/>
                    <a:pt x="169863" y="291781"/>
                    <a:pt x="196139" y="279726"/>
                  </a:cubicBezTo>
                  <a:cubicBezTo>
                    <a:pt x="196139" y="279726"/>
                    <a:pt x="196139" y="279726"/>
                    <a:pt x="196139" y="267671"/>
                  </a:cubicBezTo>
                  <a:cubicBezTo>
                    <a:pt x="196139" y="264992"/>
                    <a:pt x="198767" y="262313"/>
                    <a:pt x="201394" y="262313"/>
                  </a:cubicBezTo>
                  <a:cubicBezTo>
                    <a:pt x="205336" y="262313"/>
                    <a:pt x="207963" y="264992"/>
                    <a:pt x="207963" y="267671"/>
                  </a:cubicBezTo>
                  <a:cubicBezTo>
                    <a:pt x="207963" y="267671"/>
                    <a:pt x="207963" y="267671"/>
                    <a:pt x="207963" y="283745"/>
                  </a:cubicBezTo>
                  <a:cubicBezTo>
                    <a:pt x="207963" y="285084"/>
                    <a:pt x="206649" y="287763"/>
                    <a:pt x="204022" y="289102"/>
                  </a:cubicBezTo>
                  <a:cubicBezTo>
                    <a:pt x="204022" y="289102"/>
                    <a:pt x="204022" y="289102"/>
                    <a:pt x="172491" y="303837"/>
                  </a:cubicBezTo>
                  <a:cubicBezTo>
                    <a:pt x="171177" y="303837"/>
                    <a:pt x="171177" y="305176"/>
                    <a:pt x="169863" y="305176"/>
                  </a:cubicBezTo>
                  <a:cubicBezTo>
                    <a:pt x="168549" y="305176"/>
                    <a:pt x="168549" y="303837"/>
                    <a:pt x="167236" y="303837"/>
                  </a:cubicBezTo>
                  <a:cubicBezTo>
                    <a:pt x="167236" y="303837"/>
                    <a:pt x="167236" y="303837"/>
                    <a:pt x="135705" y="289102"/>
                  </a:cubicBezTo>
                  <a:cubicBezTo>
                    <a:pt x="133077" y="287763"/>
                    <a:pt x="131763" y="286423"/>
                    <a:pt x="131763" y="283745"/>
                  </a:cubicBezTo>
                  <a:cubicBezTo>
                    <a:pt x="131763" y="283745"/>
                    <a:pt x="131763" y="283745"/>
                    <a:pt x="131763" y="267671"/>
                  </a:cubicBezTo>
                  <a:cubicBezTo>
                    <a:pt x="131763" y="264992"/>
                    <a:pt x="134391" y="262313"/>
                    <a:pt x="138332" y="262313"/>
                  </a:cubicBezTo>
                  <a:close/>
                  <a:moveTo>
                    <a:pt x="128043" y="230563"/>
                  </a:moveTo>
                  <a:cubicBezTo>
                    <a:pt x="126728" y="230563"/>
                    <a:pt x="125413" y="231952"/>
                    <a:pt x="125413" y="233341"/>
                  </a:cubicBezTo>
                  <a:cubicBezTo>
                    <a:pt x="125413" y="233341"/>
                    <a:pt x="125413" y="233341"/>
                    <a:pt x="125413" y="238898"/>
                  </a:cubicBezTo>
                  <a:cubicBezTo>
                    <a:pt x="125413" y="240287"/>
                    <a:pt x="126728" y="241676"/>
                    <a:pt x="128043" y="241676"/>
                  </a:cubicBezTo>
                  <a:cubicBezTo>
                    <a:pt x="128043" y="241676"/>
                    <a:pt x="128043" y="241676"/>
                    <a:pt x="206922" y="241676"/>
                  </a:cubicBezTo>
                  <a:cubicBezTo>
                    <a:pt x="208237" y="241676"/>
                    <a:pt x="209551" y="240287"/>
                    <a:pt x="209551" y="238898"/>
                  </a:cubicBezTo>
                  <a:cubicBezTo>
                    <a:pt x="209551" y="238898"/>
                    <a:pt x="209551" y="238898"/>
                    <a:pt x="209551" y="233341"/>
                  </a:cubicBezTo>
                  <a:cubicBezTo>
                    <a:pt x="209551" y="231952"/>
                    <a:pt x="208237" y="230563"/>
                    <a:pt x="206922" y="230563"/>
                  </a:cubicBezTo>
                  <a:cubicBezTo>
                    <a:pt x="206922" y="230563"/>
                    <a:pt x="206922" y="230563"/>
                    <a:pt x="128043" y="230563"/>
                  </a:cubicBezTo>
                  <a:close/>
                  <a:moveTo>
                    <a:pt x="128781" y="219451"/>
                  </a:moveTo>
                  <a:cubicBezTo>
                    <a:pt x="128781" y="219451"/>
                    <a:pt x="128781" y="219451"/>
                    <a:pt x="207769" y="219451"/>
                  </a:cubicBezTo>
                  <a:cubicBezTo>
                    <a:pt x="215668" y="219451"/>
                    <a:pt x="222250" y="225862"/>
                    <a:pt x="222250" y="233556"/>
                  </a:cubicBezTo>
                  <a:cubicBezTo>
                    <a:pt x="222250" y="233556"/>
                    <a:pt x="222250" y="233556"/>
                    <a:pt x="222250" y="238684"/>
                  </a:cubicBezTo>
                  <a:cubicBezTo>
                    <a:pt x="222250" y="246378"/>
                    <a:pt x="215668" y="252789"/>
                    <a:pt x="207769" y="252789"/>
                  </a:cubicBezTo>
                  <a:cubicBezTo>
                    <a:pt x="207769" y="252789"/>
                    <a:pt x="207769" y="252789"/>
                    <a:pt x="128781" y="252789"/>
                  </a:cubicBezTo>
                  <a:cubicBezTo>
                    <a:pt x="120883" y="252789"/>
                    <a:pt x="114300" y="246378"/>
                    <a:pt x="114300" y="238684"/>
                  </a:cubicBezTo>
                  <a:cubicBezTo>
                    <a:pt x="114300" y="238684"/>
                    <a:pt x="114300" y="238684"/>
                    <a:pt x="114300" y="233556"/>
                  </a:cubicBezTo>
                  <a:cubicBezTo>
                    <a:pt x="114300" y="225862"/>
                    <a:pt x="120883" y="219451"/>
                    <a:pt x="128781" y="219451"/>
                  </a:cubicBezTo>
                  <a:close/>
                  <a:moveTo>
                    <a:pt x="266120" y="168353"/>
                  </a:moveTo>
                  <a:cubicBezTo>
                    <a:pt x="266120" y="168353"/>
                    <a:pt x="266120" y="168353"/>
                    <a:pt x="305614" y="198019"/>
                  </a:cubicBezTo>
                  <a:cubicBezTo>
                    <a:pt x="308247" y="199309"/>
                    <a:pt x="309563" y="203179"/>
                    <a:pt x="306930" y="205758"/>
                  </a:cubicBezTo>
                  <a:cubicBezTo>
                    <a:pt x="305614" y="207048"/>
                    <a:pt x="304297" y="208338"/>
                    <a:pt x="301664" y="208338"/>
                  </a:cubicBezTo>
                  <a:cubicBezTo>
                    <a:pt x="301664" y="208338"/>
                    <a:pt x="300348" y="208338"/>
                    <a:pt x="299032" y="207048"/>
                  </a:cubicBezTo>
                  <a:cubicBezTo>
                    <a:pt x="299032" y="207048"/>
                    <a:pt x="299032" y="207048"/>
                    <a:pt x="259538" y="178672"/>
                  </a:cubicBezTo>
                  <a:cubicBezTo>
                    <a:pt x="256905" y="176092"/>
                    <a:pt x="255588" y="172222"/>
                    <a:pt x="258221" y="169643"/>
                  </a:cubicBezTo>
                  <a:cubicBezTo>
                    <a:pt x="259538" y="167063"/>
                    <a:pt x="263487" y="167063"/>
                    <a:pt x="266120" y="168353"/>
                  </a:cubicBezTo>
                  <a:close/>
                  <a:moveTo>
                    <a:pt x="75093" y="166503"/>
                  </a:moveTo>
                  <a:cubicBezTo>
                    <a:pt x="77751" y="163888"/>
                    <a:pt x="81738" y="165195"/>
                    <a:pt x="83067" y="167810"/>
                  </a:cubicBezTo>
                  <a:cubicBezTo>
                    <a:pt x="85725" y="170425"/>
                    <a:pt x="84396" y="174347"/>
                    <a:pt x="81738" y="175654"/>
                  </a:cubicBezTo>
                  <a:cubicBezTo>
                    <a:pt x="81738" y="175654"/>
                    <a:pt x="81738" y="175654"/>
                    <a:pt x="39208" y="207031"/>
                  </a:cubicBezTo>
                  <a:cubicBezTo>
                    <a:pt x="37879" y="208338"/>
                    <a:pt x="36550" y="208338"/>
                    <a:pt x="35221" y="208338"/>
                  </a:cubicBezTo>
                  <a:cubicBezTo>
                    <a:pt x="33892" y="208338"/>
                    <a:pt x="31233" y="207031"/>
                    <a:pt x="31233" y="205723"/>
                  </a:cubicBezTo>
                  <a:cubicBezTo>
                    <a:pt x="28575" y="203109"/>
                    <a:pt x="29904" y="199187"/>
                    <a:pt x="32562" y="197879"/>
                  </a:cubicBezTo>
                  <a:cubicBezTo>
                    <a:pt x="32562" y="197879"/>
                    <a:pt x="32562" y="197879"/>
                    <a:pt x="75093" y="166503"/>
                  </a:cubicBezTo>
                  <a:close/>
                  <a:moveTo>
                    <a:pt x="284569" y="98801"/>
                  </a:moveTo>
                  <a:cubicBezTo>
                    <a:pt x="284569" y="98801"/>
                    <a:pt x="284569" y="98801"/>
                    <a:pt x="329795" y="98801"/>
                  </a:cubicBezTo>
                  <a:cubicBezTo>
                    <a:pt x="332379" y="98801"/>
                    <a:pt x="334963" y="101271"/>
                    <a:pt x="334963" y="104975"/>
                  </a:cubicBezTo>
                  <a:cubicBezTo>
                    <a:pt x="334963" y="107444"/>
                    <a:pt x="332379" y="109914"/>
                    <a:pt x="329795" y="109914"/>
                  </a:cubicBezTo>
                  <a:cubicBezTo>
                    <a:pt x="329795" y="109914"/>
                    <a:pt x="329795" y="109914"/>
                    <a:pt x="284569" y="109914"/>
                  </a:cubicBezTo>
                  <a:cubicBezTo>
                    <a:pt x="281985" y="109914"/>
                    <a:pt x="279400" y="107444"/>
                    <a:pt x="279400" y="104975"/>
                  </a:cubicBezTo>
                  <a:cubicBezTo>
                    <a:pt x="279400" y="101271"/>
                    <a:pt x="281985" y="98801"/>
                    <a:pt x="284569" y="98801"/>
                  </a:cubicBezTo>
                  <a:close/>
                  <a:moveTo>
                    <a:pt x="5340" y="98801"/>
                  </a:moveTo>
                  <a:cubicBezTo>
                    <a:pt x="5340" y="98801"/>
                    <a:pt x="5340" y="98801"/>
                    <a:pt x="53398" y="98801"/>
                  </a:cubicBezTo>
                  <a:cubicBezTo>
                    <a:pt x="56068" y="98801"/>
                    <a:pt x="58738" y="101271"/>
                    <a:pt x="58738" y="104975"/>
                  </a:cubicBezTo>
                  <a:cubicBezTo>
                    <a:pt x="58738" y="107444"/>
                    <a:pt x="56068" y="109914"/>
                    <a:pt x="53398" y="109914"/>
                  </a:cubicBezTo>
                  <a:cubicBezTo>
                    <a:pt x="53398" y="109914"/>
                    <a:pt x="53398" y="109914"/>
                    <a:pt x="5340" y="109914"/>
                  </a:cubicBezTo>
                  <a:cubicBezTo>
                    <a:pt x="2670" y="109914"/>
                    <a:pt x="0" y="107444"/>
                    <a:pt x="0" y="104975"/>
                  </a:cubicBezTo>
                  <a:cubicBezTo>
                    <a:pt x="0" y="101271"/>
                    <a:pt x="2670" y="98801"/>
                    <a:pt x="5340" y="98801"/>
                  </a:cubicBezTo>
                  <a:close/>
                  <a:moveTo>
                    <a:pt x="164887" y="36888"/>
                  </a:moveTo>
                  <a:cubicBezTo>
                    <a:pt x="168826" y="36888"/>
                    <a:pt x="171451" y="40918"/>
                    <a:pt x="171451" y="43604"/>
                  </a:cubicBezTo>
                  <a:cubicBezTo>
                    <a:pt x="171451" y="46291"/>
                    <a:pt x="168826" y="48977"/>
                    <a:pt x="164887" y="48977"/>
                  </a:cubicBezTo>
                  <a:cubicBezTo>
                    <a:pt x="137320" y="48977"/>
                    <a:pt x="115003" y="71813"/>
                    <a:pt x="115003" y="100022"/>
                  </a:cubicBezTo>
                  <a:cubicBezTo>
                    <a:pt x="115003" y="104051"/>
                    <a:pt x="112377" y="106738"/>
                    <a:pt x="109752" y="106738"/>
                  </a:cubicBezTo>
                  <a:cubicBezTo>
                    <a:pt x="105814" y="106738"/>
                    <a:pt x="103188" y="104051"/>
                    <a:pt x="103188" y="100022"/>
                  </a:cubicBezTo>
                  <a:cubicBezTo>
                    <a:pt x="103188" y="65097"/>
                    <a:pt x="130756" y="36888"/>
                    <a:pt x="164887" y="36888"/>
                  </a:cubicBezTo>
                  <a:close/>
                  <a:moveTo>
                    <a:pt x="169069" y="9901"/>
                  </a:moveTo>
                  <a:cubicBezTo>
                    <a:pt x="219192" y="9901"/>
                    <a:pt x="258763" y="50650"/>
                    <a:pt x="258763" y="99286"/>
                  </a:cubicBezTo>
                  <a:cubicBezTo>
                    <a:pt x="258763" y="120318"/>
                    <a:pt x="253487" y="138721"/>
                    <a:pt x="240297" y="154495"/>
                  </a:cubicBezTo>
                  <a:cubicBezTo>
                    <a:pt x="215235" y="189986"/>
                    <a:pt x="221830" y="207075"/>
                    <a:pt x="221830" y="208389"/>
                  </a:cubicBezTo>
                  <a:cubicBezTo>
                    <a:pt x="223149" y="211018"/>
                    <a:pt x="221830" y="213647"/>
                    <a:pt x="217873" y="214962"/>
                  </a:cubicBezTo>
                  <a:cubicBezTo>
                    <a:pt x="215235" y="216276"/>
                    <a:pt x="212597" y="214962"/>
                    <a:pt x="211278" y="212333"/>
                  </a:cubicBezTo>
                  <a:cubicBezTo>
                    <a:pt x="209959" y="211018"/>
                    <a:pt x="200726" y="188672"/>
                    <a:pt x="231064" y="147923"/>
                  </a:cubicBezTo>
                  <a:cubicBezTo>
                    <a:pt x="241616" y="133463"/>
                    <a:pt x="248211" y="117689"/>
                    <a:pt x="248211" y="99286"/>
                  </a:cubicBezTo>
                  <a:cubicBezTo>
                    <a:pt x="248211" y="55908"/>
                    <a:pt x="212597" y="21731"/>
                    <a:pt x="169069" y="21731"/>
                  </a:cubicBezTo>
                  <a:cubicBezTo>
                    <a:pt x="125541" y="21731"/>
                    <a:pt x="89927" y="55908"/>
                    <a:pt x="89927" y="99286"/>
                  </a:cubicBezTo>
                  <a:cubicBezTo>
                    <a:pt x="89927" y="116375"/>
                    <a:pt x="96523" y="133463"/>
                    <a:pt x="107075" y="146608"/>
                  </a:cubicBezTo>
                  <a:cubicBezTo>
                    <a:pt x="107075" y="147923"/>
                    <a:pt x="107075" y="147923"/>
                    <a:pt x="107075" y="147923"/>
                  </a:cubicBezTo>
                  <a:cubicBezTo>
                    <a:pt x="137413" y="189986"/>
                    <a:pt x="129498" y="211018"/>
                    <a:pt x="128179" y="212333"/>
                  </a:cubicBezTo>
                  <a:cubicBezTo>
                    <a:pt x="126860" y="214962"/>
                    <a:pt x="124222" y="216276"/>
                    <a:pt x="122903" y="216276"/>
                  </a:cubicBezTo>
                  <a:cubicBezTo>
                    <a:pt x="121584" y="216276"/>
                    <a:pt x="120265" y="216276"/>
                    <a:pt x="120265" y="214962"/>
                  </a:cubicBezTo>
                  <a:cubicBezTo>
                    <a:pt x="117627" y="213647"/>
                    <a:pt x="116308" y="211018"/>
                    <a:pt x="117627" y="207075"/>
                  </a:cubicBezTo>
                  <a:cubicBezTo>
                    <a:pt x="117627" y="207075"/>
                    <a:pt x="124222" y="191301"/>
                    <a:pt x="97842" y="154495"/>
                  </a:cubicBezTo>
                  <a:cubicBezTo>
                    <a:pt x="84651" y="138721"/>
                    <a:pt x="79375" y="120318"/>
                    <a:pt x="79375" y="99286"/>
                  </a:cubicBezTo>
                  <a:cubicBezTo>
                    <a:pt x="79375" y="50650"/>
                    <a:pt x="118946" y="9901"/>
                    <a:pt x="169069" y="9901"/>
                  </a:cubicBezTo>
                  <a:close/>
                  <a:moveTo>
                    <a:pt x="39107" y="1482"/>
                  </a:moveTo>
                  <a:cubicBezTo>
                    <a:pt x="39107" y="1482"/>
                    <a:pt x="39107" y="1482"/>
                    <a:pt x="79917" y="31115"/>
                  </a:cubicBezTo>
                  <a:cubicBezTo>
                    <a:pt x="82550" y="33809"/>
                    <a:pt x="82550" y="37850"/>
                    <a:pt x="81234" y="40544"/>
                  </a:cubicBezTo>
                  <a:cubicBezTo>
                    <a:pt x="79917" y="41891"/>
                    <a:pt x="78601" y="43238"/>
                    <a:pt x="75968" y="43238"/>
                  </a:cubicBezTo>
                  <a:cubicBezTo>
                    <a:pt x="74651" y="43238"/>
                    <a:pt x="73335" y="41891"/>
                    <a:pt x="72019" y="41891"/>
                  </a:cubicBezTo>
                  <a:lnTo>
                    <a:pt x="32525" y="10911"/>
                  </a:lnTo>
                  <a:cubicBezTo>
                    <a:pt x="29892" y="8217"/>
                    <a:pt x="28575" y="5523"/>
                    <a:pt x="31208" y="2829"/>
                  </a:cubicBezTo>
                  <a:cubicBezTo>
                    <a:pt x="32525" y="135"/>
                    <a:pt x="36474" y="-1212"/>
                    <a:pt x="39107" y="1482"/>
                  </a:cubicBezTo>
                  <a:close/>
                  <a:moveTo>
                    <a:pt x="299086" y="1451"/>
                  </a:moveTo>
                  <a:cubicBezTo>
                    <a:pt x="301705" y="-1212"/>
                    <a:pt x="305634" y="119"/>
                    <a:pt x="306944" y="2782"/>
                  </a:cubicBezTo>
                  <a:cubicBezTo>
                    <a:pt x="309563" y="5445"/>
                    <a:pt x="308254" y="8108"/>
                    <a:pt x="305634" y="10771"/>
                  </a:cubicBezTo>
                  <a:cubicBezTo>
                    <a:pt x="305634" y="10771"/>
                    <a:pt x="305634" y="10771"/>
                    <a:pt x="267653" y="38732"/>
                  </a:cubicBezTo>
                  <a:cubicBezTo>
                    <a:pt x="266343" y="40063"/>
                    <a:pt x="265033" y="40063"/>
                    <a:pt x="265033" y="40063"/>
                  </a:cubicBezTo>
                  <a:cubicBezTo>
                    <a:pt x="262414" y="40063"/>
                    <a:pt x="261104" y="38732"/>
                    <a:pt x="259795" y="37400"/>
                  </a:cubicBezTo>
                  <a:cubicBezTo>
                    <a:pt x="257175" y="34737"/>
                    <a:pt x="258485" y="30743"/>
                    <a:pt x="261104" y="29411"/>
                  </a:cubicBezTo>
                  <a:close/>
                </a:path>
              </a:pathLst>
            </a:custGeom>
            <a:solidFill>
              <a:srgbClr val="0D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048761" name="矩形 28"/>
          <p:cNvSpPr/>
          <p:nvPr/>
        </p:nvSpPr>
        <p:spPr>
          <a:xfrm>
            <a:off x="7512685" y="2442845"/>
            <a:ext cx="4431030" cy="6819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配合复杂的密码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规则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48762" name="文本框 4"/>
          <p:cNvSpPr txBox="1"/>
          <p:nvPr/>
        </p:nvSpPr>
        <p:spPr>
          <a:xfrm>
            <a:off x="7438390" y="3124835"/>
            <a:ext cx="44437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98755" indent="266700" algn="just"/>
            <a:r>
              <a:rPr lang="zh-CN" altLang="zh-CN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工作原理是保存密码配置文件，即密码是否</a:t>
            </a:r>
            <a:r>
              <a:rPr lang="zh-CN" altLang="zh-CN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需要大小写、数字、长度等</a:t>
            </a:r>
            <a:r>
              <a:rPr lang="zh-CN" altLang="zh-CN" kern="1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信息，以便能够生成密码。</a:t>
            </a:r>
            <a:endParaRPr lang="zh-CN" altLang="zh-CN" kern="10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097165" name="12月11日(2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78025" y="584835"/>
            <a:ext cx="4406900" cy="5841365"/>
          </a:xfrm>
          <a:prstGeom prst="rect">
            <a:avLst/>
          </a:prstGeom>
        </p:spPr>
      </p:pic>
      <p:pic>
        <p:nvPicPr>
          <p:cNvPr id="1" name="图片 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45450" y="4100195"/>
            <a:ext cx="3166110" cy="24041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209716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097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4" dur="1" fill="hold"/>
                                        <p:tgtEl>
                                          <p:spTgt spid="20971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6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组合 12"/>
          <p:cNvGrpSpPr/>
          <p:nvPr/>
        </p:nvGrpSpPr>
        <p:grpSpPr>
          <a:xfrm>
            <a:off x="220527" y="252628"/>
            <a:ext cx="3800450" cy="521970"/>
            <a:chOff x="276250" y="250765"/>
            <a:chExt cx="3800450" cy="521970"/>
          </a:xfrm>
        </p:grpSpPr>
        <p:sp>
          <p:nvSpPr>
            <p:cNvPr id="1049100" name="文本框 14"/>
            <p:cNvSpPr txBox="1"/>
            <p:nvPr/>
          </p:nvSpPr>
          <p:spPr>
            <a:xfrm>
              <a:off x="781626" y="250765"/>
              <a:ext cx="329507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密码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需求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217" name="组合 15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9101" name="菱形 16"/>
              <p:cNvSpPr/>
              <p:nvPr/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9102" name="菱形 17"/>
              <p:cNvSpPr/>
              <p:nvPr/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2153920" y="1610995"/>
            <a:ext cx="7355840" cy="3636010"/>
            <a:chOff x="3393" y="1978"/>
            <a:chExt cx="11584" cy="5726"/>
          </a:xfrm>
        </p:grpSpPr>
        <p:sp>
          <p:nvSpPr>
            <p:cNvPr id="1" name="圆角矩形 0"/>
            <p:cNvSpPr/>
            <p:nvPr/>
          </p:nvSpPr>
          <p:spPr>
            <a:xfrm>
              <a:off x="3393" y="1978"/>
              <a:ext cx="11584" cy="1276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altLang="zh-CN" sz="3200" b="1">
                  <a:solidFill>
                    <a:srgbClr val="FF0000"/>
                  </a:solidFill>
                  <a:ea typeface="微软雅黑" panose="020B0503020204020204" charset="-122"/>
                  <a:sym typeface="+mn-ea"/>
                </a:rPr>
                <a:t>   </a:t>
              </a:r>
              <a:r>
                <a:rPr lang="zh-CN" sz="3200" b="1">
                  <a:solidFill>
                    <a:srgbClr val="FF0000"/>
                  </a:solidFill>
                  <a:ea typeface="微软雅黑" panose="020B0503020204020204" charset="-122"/>
                  <a:sym typeface="+mn-ea"/>
                </a:rPr>
                <a:t>无需同步</a:t>
              </a:r>
              <a:r>
                <a:rPr lang="en-US" altLang="zh-CN" sz="2800" b="1">
                  <a:solidFill>
                    <a:srgbClr val="FF0000"/>
                  </a:solidFill>
                  <a:ea typeface="微软雅黑" panose="020B0503020204020204" charset="-122"/>
                  <a:sym typeface="+mn-ea"/>
                </a:rPr>
                <a:t>   </a:t>
              </a:r>
              <a:r>
                <a:rPr lang="zh-CN" altLang="en-US" sz="2000">
                  <a:solidFill>
                    <a:srgbClr val="FFFFFF"/>
                  </a:solidFill>
                  <a:ea typeface="微软雅黑" panose="020B0503020204020204" charset="-122"/>
                  <a:sym typeface="+mn-ea"/>
                </a:rPr>
                <a:t>只要输入相同的信息，生成密码是唯一的</a:t>
              </a:r>
              <a:endParaRPr lang="zh-CN" altLang="en-US" sz="2000">
                <a:solidFill>
                  <a:srgbClr val="FFFFFF"/>
                </a:solidFill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" name="圆角矩形 1"/>
            <p:cNvSpPr/>
            <p:nvPr>
              <p:custDataLst>
                <p:tags r:id="rId1"/>
              </p:custDataLst>
            </p:nvPr>
          </p:nvSpPr>
          <p:spPr>
            <a:xfrm>
              <a:off x="3393" y="4203"/>
              <a:ext cx="11583" cy="1276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buClrTx/>
                <a:buSzTx/>
                <a:buFontTx/>
              </a:pPr>
              <a:r>
                <a:rPr lang="en-US" altLang="zh-CN" sz="3200" b="1">
                  <a:solidFill>
                    <a:srgbClr val="FF0000"/>
                  </a:solidFill>
                  <a:ea typeface="微软雅黑" panose="020B0503020204020204" charset="-122"/>
                  <a:sym typeface="+mn-ea"/>
                </a:rPr>
                <a:t>   </a:t>
              </a:r>
              <a:r>
                <a:rPr lang="zh-CN" sz="3200" b="1">
                  <a:solidFill>
                    <a:srgbClr val="FF0000"/>
                  </a:solidFill>
                  <a:ea typeface="微软雅黑" panose="020B0503020204020204" charset="-122"/>
                  <a:sym typeface="+mn-ea"/>
                </a:rPr>
                <a:t>安全</a:t>
              </a:r>
              <a:r>
                <a:rPr lang="en-US" altLang="zh-CN" sz="3200" b="1">
                  <a:solidFill>
                    <a:srgbClr val="FF0000"/>
                  </a:solidFill>
                  <a:ea typeface="微软雅黑" panose="020B0503020204020204" charset="-122"/>
                  <a:sym typeface="+mn-ea"/>
                </a:rPr>
                <a:t>          </a:t>
              </a:r>
              <a:r>
                <a:rPr lang="zh-CN" altLang="en-US" sz="2000">
                  <a:solidFill>
                    <a:srgbClr val="FFFFFF"/>
                  </a:solidFill>
                  <a:ea typeface="微软雅黑" panose="020B0503020204020204" charset="-122"/>
                  <a:sym typeface="+mn-ea"/>
                </a:rPr>
                <a:t>生成密码强度大，难以破解</a:t>
              </a:r>
              <a:endParaRPr lang="zh-CN" altLang="en-US" sz="200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sp>
          <p:nvSpPr>
            <p:cNvPr id="3" name="圆角矩形 2"/>
            <p:cNvSpPr/>
            <p:nvPr>
              <p:custDataLst>
                <p:tags r:id="rId2"/>
              </p:custDataLst>
            </p:nvPr>
          </p:nvSpPr>
          <p:spPr>
            <a:xfrm>
              <a:off x="3393" y="6428"/>
              <a:ext cx="11583" cy="1276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buClrTx/>
                <a:buSzTx/>
                <a:buFontTx/>
              </a:pPr>
              <a:r>
                <a:rPr lang="en-US" altLang="zh-CN" sz="3200" b="1">
                  <a:solidFill>
                    <a:srgbClr val="FF0000"/>
                  </a:solidFill>
                  <a:ea typeface="微软雅黑" panose="020B0503020204020204" charset="-122"/>
                  <a:sym typeface="+mn-ea"/>
                </a:rPr>
                <a:t>   </a:t>
              </a:r>
              <a:r>
                <a:rPr lang="zh-CN" sz="3200" b="1">
                  <a:solidFill>
                    <a:srgbClr val="FF0000"/>
                  </a:solidFill>
                  <a:ea typeface="微软雅黑" panose="020B0503020204020204" charset="-122"/>
                  <a:sym typeface="+mn-ea"/>
                </a:rPr>
                <a:t>适配</a:t>
              </a:r>
              <a:r>
                <a:rPr lang="en-US" altLang="zh-CN" sz="2800" b="1">
                  <a:solidFill>
                    <a:srgbClr val="FF0000"/>
                  </a:solidFill>
                  <a:ea typeface="微软雅黑" panose="020B0503020204020204" charset="-122"/>
                  <a:sym typeface="+mn-ea"/>
                </a:rPr>
                <a:t>           </a:t>
              </a:r>
              <a:r>
                <a:rPr lang="zh-CN" altLang="en-US" sz="2000">
                  <a:solidFill>
                    <a:srgbClr val="FFFFFF"/>
                  </a:solidFill>
                  <a:ea typeface="微软雅黑" panose="020B0503020204020204" charset="-122"/>
                  <a:sym typeface="+mn-ea"/>
                </a:rPr>
                <a:t>符合</a:t>
              </a:r>
              <a:r>
                <a:rPr lang="zh-CN" altLang="en-US" sz="2000">
                  <a:solidFill>
                    <a:srgbClr val="FFFFFF"/>
                  </a:solidFill>
                  <a:ea typeface="微软雅黑" panose="020B0503020204020204" charset="-122"/>
                  <a:sym typeface="+mn-ea"/>
                </a:rPr>
                <a:t>所需的密码规则</a:t>
              </a:r>
              <a:endParaRPr lang="zh-CN" altLang="en-US" sz="200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/>
      <p:grpSp>
        <p:nvGrpSpPr>
          <p:cNvPr id="95" name="组合 12"/>
          <p:cNvGrpSpPr/>
          <p:nvPr/>
        </p:nvGrpSpPr>
        <p:grpSpPr>
          <a:xfrm>
            <a:off x="220527" y="252628"/>
            <a:ext cx="3800450" cy="521970"/>
            <a:chOff x="276250" y="250765"/>
            <a:chExt cx="3800450" cy="521970"/>
          </a:xfrm>
        </p:grpSpPr>
        <p:sp>
          <p:nvSpPr>
            <p:cNvPr id="1048774" name="文本框 14"/>
            <p:cNvSpPr txBox="1"/>
            <p:nvPr>
              <p:custDataLst>
                <p:tags r:id="rId1"/>
              </p:custDataLst>
            </p:nvPr>
          </p:nvSpPr>
          <p:spPr>
            <a:xfrm>
              <a:off x="781626" y="250765"/>
              <a:ext cx="329507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密码生成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FE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过程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FE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96" name="组合 15"/>
            <p:cNvGrpSpPr/>
            <p:nvPr/>
          </p:nvGrpSpPr>
          <p:grpSpPr>
            <a:xfrm>
              <a:off x="276250" y="352383"/>
              <a:ext cx="499026" cy="319984"/>
              <a:chOff x="1851418" y="1129058"/>
              <a:chExt cx="499026" cy="319984"/>
            </a:xfrm>
          </p:grpSpPr>
          <p:sp>
            <p:nvSpPr>
              <p:cNvPr id="1048775" name="菱形 16"/>
              <p:cNvSpPr/>
              <p:nvPr>
                <p:custDataLst>
                  <p:tags r:id="rId2"/>
                </p:custDataLst>
              </p:nvPr>
            </p:nvSpPr>
            <p:spPr>
              <a:xfrm>
                <a:off x="1851418" y="1129058"/>
                <a:ext cx="319984" cy="319984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48776" name="菱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030460" y="1129058"/>
                <a:ext cx="319984" cy="319984"/>
              </a:xfrm>
              <a:prstGeom prst="diamond">
                <a:avLst/>
              </a:prstGeom>
              <a:solidFill>
                <a:srgbClr val="2FE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048777" name="文本框 1"/>
          <p:cNvSpPr txBox="1"/>
          <p:nvPr/>
        </p:nvSpPr>
        <p:spPr>
          <a:xfrm>
            <a:off x="1133475" y="774700"/>
            <a:ext cx="9632950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>
              <a:lnSpc>
                <a:spcPct val="110000"/>
              </a:lnSpc>
              <a:buClrTx/>
              <a:buSzTx/>
              <a:buNone/>
            </a:pPr>
            <a:r>
              <a:rPr lang="zh-CN" altLang="en-US">
                <a:solidFill>
                  <a:srgbClr val="FFFFFF"/>
                </a:solidFill>
              </a:rPr>
              <a:t>密码生成基于纯函数。经过</a:t>
            </a:r>
            <a:r>
              <a:rPr lang="zh-CN" altLang="en-US">
                <a:solidFill>
                  <a:srgbClr val="FFFFFF"/>
                </a:solidFill>
                <a:sym typeface="+mn-ea"/>
              </a:rPr>
              <a:t>100,000次PBKDF2的迭代后，根据配置项信息</a:t>
            </a:r>
            <a:r>
              <a:rPr lang="zh-CN" altLang="en-US">
                <a:solidFill>
                  <a:srgbClr val="FFFFFF"/>
                </a:solidFill>
              </a:rPr>
              <a:t>处理生成的哈希值（即长度、小写字母、大写字母、数字、特殊字符）</a:t>
            </a: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" name="组合 0"/>
          <p:cNvGrpSpPr/>
          <p:nvPr/>
        </p:nvGrpSpPr>
        <p:grpSpPr>
          <a:xfrm>
            <a:off x="598805" y="1644015"/>
            <a:ext cx="10347325" cy="4790440"/>
            <a:chOff x="1004" y="3057"/>
            <a:chExt cx="16295" cy="7544"/>
          </a:xfrm>
        </p:grpSpPr>
        <p:sp>
          <p:nvSpPr>
            <p:cNvPr id="1048778" name="矩形 2"/>
            <p:cNvSpPr/>
            <p:nvPr/>
          </p:nvSpPr>
          <p:spPr>
            <a:xfrm>
              <a:off x="3586" y="3057"/>
              <a:ext cx="1557" cy="61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site</a:t>
              </a:r>
              <a:endParaRPr lang="en-US" altLang="zh-CN" sz="1600"/>
            </a:p>
          </p:txBody>
        </p:sp>
        <p:sp>
          <p:nvSpPr>
            <p:cNvPr id="1048779" name="矩形 3"/>
            <p:cNvSpPr/>
            <p:nvPr>
              <p:custDataLst>
                <p:tags r:id="rId4"/>
              </p:custDataLst>
            </p:nvPr>
          </p:nvSpPr>
          <p:spPr>
            <a:xfrm>
              <a:off x="5963" y="3057"/>
              <a:ext cx="1977" cy="61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username</a:t>
              </a:r>
              <a:endParaRPr lang="en-US" altLang="zh-CN" sz="1600"/>
            </a:p>
          </p:txBody>
        </p:sp>
        <p:sp>
          <p:nvSpPr>
            <p:cNvPr id="1048780" name="矩形 4"/>
            <p:cNvSpPr/>
            <p:nvPr>
              <p:custDataLst>
                <p:tags r:id="rId5"/>
              </p:custDataLst>
            </p:nvPr>
          </p:nvSpPr>
          <p:spPr>
            <a:xfrm>
              <a:off x="8760" y="3057"/>
              <a:ext cx="3249" cy="61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master password</a:t>
              </a:r>
              <a:endParaRPr lang="en-US" altLang="zh-CN" sz="1600"/>
            </a:p>
          </p:txBody>
        </p:sp>
        <p:sp>
          <p:nvSpPr>
            <p:cNvPr id="1048781" name="矩形 5"/>
            <p:cNvSpPr/>
            <p:nvPr>
              <p:custDataLst>
                <p:tags r:id="rId6"/>
              </p:custDataLst>
            </p:nvPr>
          </p:nvSpPr>
          <p:spPr>
            <a:xfrm>
              <a:off x="12829" y="3057"/>
              <a:ext cx="1557" cy="61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options</a:t>
              </a:r>
              <a:endParaRPr lang="en-US" altLang="zh-CN" sz="1600"/>
            </a:p>
          </p:txBody>
        </p:sp>
        <p:sp>
          <p:nvSpPr>
            <p:cNvPr id="1048782" name="矩形 6"/>
            <p:cNvSpPr/>
            <p:nvPr>
              <p:custDataLst>
                <p:tags r:id="rId7"/>
              </p:custDataLst>
            </p:nvPr>
          </p:nvSpPr>
          <p:spPr>
            <a:xfrm>
              <a:off x="7706" y="4576"/>
              <a:ext cx="1557" cy="61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哈希值</a:t>
              </a:r>
              <a:endParaRPr lang="zh-CN" altLang="en-US" sz="1600"/>
            </a:p>
          </p:txBody>
        </p:sp>
        <p:sp>
          <p:nvSpPr>
            <p:cNvPr id="1048783" name="矩形 7"/>
            <p:cNvSpPr/>
            <p:nvPr>
              <p:custDataLst>
                <p:tags r:id="rId8"/>
              </p:custDataLst>
            </p:nvPr>
          </p:nvSpPr>
          <p:spPr>
            <a:xfrm>
              <a:off x="2722" y="6708"/>
              <a:ext cx="4631" cy="99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含有特定规则的密码</a:t>
              </a:r>
              <a:endParaRPr lang="zh-CN" altLang="en-US" sz="1600"/>
            </a:p>
            <a:p>
              <a:pPr algn="ctr"/>
              <a:r>
                <a:rPr lang="zh-CN" altLang="en-US" sz="1600"/>
                <a:t>（但可能没有全部规则都满足）</a:t>
              </a:r>
              <a:endParaRPr lang="zh-CN" altLang="en-US" sz="1600"/>
            </a:p>
          </p:txBody>
        </p:sp>
        <p:sp>
          <p:nvSpPr>
            <p:cNvPr id="1048784" name="矩形 8"/>
            <p:cNvSpPr/>
            <p:nvPr>
              <p:custDataLst>
                <p:tags r:id="rId9"/>
              </p:custDataLst>
            </p:nvPr>
          </p:nvSpPr>
          <p:spPr>
            <a:xfrm>
              <a:off x="1004" y="4576"/>
              <a:ext cx="3192" cy="61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所有规则的字符集</a:t>
              </a:r>
              <a:endParaRPr lang="zh-CN" altLang="en-US" sz="1600"/>
            </a:p>
          </p:txBody>
        </p:sp>
        <p:sp>
          <p:nvSpPr>
            <p:cNvPr id="1048785" name="圆角矩形 9"/>
            <p:cNvSpPr/>
            <p:nvPr/>
          </p:nvSpPr>
          <p:spPr>
            <a:xfrm>
              <a:off x="2722" y="7707"/>
              <a:ext cx="4630" cy="56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长度options.length - rules.length</a:t>
              </a:r>
              <a:endParaRPr lang="zh-CN" altLang="en-US" sz="1400"/>
            </a:p>
          </p:txBody>
        </p:sp>
        <p:sp>
          <p:nvSpPr>
            <p:cNvPr id="1048786" name="矩形 10"/>
            <p:cNvSpPr/>
            <p:nvPr>
              <p:custDataLst>
                <p:tags r:id="rId10"/>
              </p:custDataLst>
            </p:nvPr>
          </p:nvSpPr>
          <p:spPr>
            <a:xfrm>
              <a:off x="10112" y="6707"/>
              <a:ext cx="5412" cy="100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字符集</a:t>
              </a:r>
              <a:endParaRPr lang="zh-CN" altLang="en-US" sz="1600"/>
            </a:p>
            <a:p>
              <a:pPr algn="ctr"/>
              <a:r>
                <a:rPr lang="zh-CN" altLang="en-US" sz="1600"/>
                <a:t>（里面含有每个规则的一个字符）</a:t>
              </a:r>
              <a:endParaRPr lang="zh-CN" altLang="en-US" sz="1600"/>
            </a:p>
          </p:txBody>
        </p:sp>
        <p:sp>
          <p:nvSpPr>
            <p:cNvPr id="1048787" name="矩形 11"/>
            <p:cNvSpPr/>
            <p:nvPr>
              <p:custDataLst>
                <p:tags r:id="rId11"/>
              </p:custDataLst>
            </p:nvPr>
          </p:nvSpPr>
          <p:spPr>
            <a:xfrm>
              <a:off x="12773" y="4576"/>
              <a:ext cx="4527" cy="619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单个规则的</a:t>
              </a:r>
              <a:r>
                <a:rPr lang="zh-CN" altLang="en-US" sz="1600"/>
                <a:t>字符集</a:t>
              </a:r>
              <a:endParaRPr lang="zh-CN" altLang="en-US" sz="1600"/>
            </a:p>
          </p:txBody>
        </p:sp>
        <p:sp>
          <p:nvSpPr>
            <p:cNvPr id="1048788" name="圆角矩形 13"/>
            <p:cNvSpPr/>
            <p:nvPr>
              <p:custDataLst>
                <p:tags r:id="rId12"/>
              </p:custDataLst>
            </p:nvPr>
          </p:nvSpPr>
          <p:spPr>
            <a:xfrm>
              <a:off x="10112" y="7707"/>
              <a:ext cx="5412" cy="51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长度rules.length</a:t>
              </a:r>
              <a:endParaRPr lang="zh-CN" altLang="en-US" sz="1400"/>
            </a:p>
          </p:txBody>
        </p:sp>
        <p:sp>
          <p:nvSpPr>
            <p:cNvPr id="1048789" name="文本框 18"/>
            <p:cNvSpPr txBox="1"/>
            <p:nvPr/>
          </p:nvSpPr>
          <p:spPr>
            <a:xfrm>
              <a:off x="8485" y="9100"/>
              <a:ext cx="455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rgbClr val="FFFFFF"/>
                  </a:solidFill>
                </a:rPr>
                <a:t>伪随机方式插入</a:t>
              </a:r>
              <a:endParaRPr lang="zh-CN" altLang="en-US" sz="1600">
                <a:solidFill>
                  <a:srgbClr val="FFFFFF"/>
                </a:solidFill>
              </a:endParaRPr>
            </a:p>
          </p:txBody>
        </p:sp>
        <p:sp>
          <p:nvSpPr>
            <p:cNvPr id="1048790" name="矩形 19"/>
            <p:cNvSpPr/>
            <p:nvPr>
              <p:custDataLst>
                <p:tags r:id="rId13"/>
              </p:custDataLst>
            </p:nvPr>
          </p:nvSpPr>
          <p:spPr>
            <a:xfrm>
              <a:off x="6075" y="9683"/>
              <a:ext cx="4819" cy="918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密码</a:t>
              </a:r>
              <a:endParaRPr lang="zh-CN" altLang="en-US" sz="1600"/>
            </a:p>
            <a:p>
              <a:pPr algn="ctr"/>
              <a:r>
                <a:rPr lang="zh-CN" altLang="en-US" sz="1600"/>
                <a:t>（符合所有规则）</a:t>
              </a:r>
              <a:endParaRPr lang="zh-CN" altLang="en-US" sz="1600"/>
            </a:p>
          </p:txBody>
        </p:sp>
        <p:cxnSp>
          <p:nvCxnSpPr>
            <p:cNvPr id="3145735" name="肘形连接符 20"/>
            <p:cNvCxnSpPr>
              <a:stCxn id="1048778" idx="2"/>
              <a:endCxn id="1048782" idx="0"/>
            </p:cNvCxnSpPr>
            <p:nvPr/>
          </p:nvCxnSpPr>
          <p:spPr>
            <a:xfrm rot="5400000" flipV="1">
              <a:off x="5975" y="2066"/>
              <a:ext cx="900" cy="412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36" name="肘形连接符 21"/>
            <p:cNvCxnSpPr>
              <a:stCxn id="1048779" idx="2"/>
              <a:endCxn id="1048782" idx="0"/>
            </p:cNvCxnSpPr>
            <p:nvPr/>
          </p:nvCxnSpPr>
          <p:spPr>
            <a:xfrm rot="5400000" flipV="1">
              <a:off x="7269" y="3360"/>
              <a:ext cx="900" cy="1533"/>
            </a:xfrm>
            <a:prstGeom prst="bentConnector3">
              <a:avLst>
                <a:gd name="adj1" fmla="val 49944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37" name="肘形连接符 22"/>
            <p:cNvCxnSpPr>
              <a:stCxn id="1048780" idx="2"/>
              <a:endCxn id="1048782" idx="0"/>
            </p:cNvCxnSpPr>
            <p:nvPr/>
          </p:nvCxnSpPr>
          <p:spPr>
            <a:xfrm rot="5400000">
              <a:off x="8985" y="3176"/>
              <a:ext cx="900" cy="19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38" name="肘形连接符 23"/>
            <p:cNvCxnSpPr>
              <a:stCxn id="1048781" idx="2"/>
              <a:endCxn id="1048782" idx="0"/>
            </p:cNvCxnSpPr>
            <p:nvPr/>
          </p:nvCxnSpPr>
          <p:spPr>
            <a:xfrm rot="5400000">
              <a:off x="10597" y="1565"/>
              <a:ext cx="900" cy="5123"/>
            </a:xfrm>
            <a:prstGeom prst="bentConnector3">
              <a:avLst>
                <a:gd name="adj1" fmla="val 49944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48791" name="椭圆 25"/>
            <p:cNvSpPr/>
            <p:nvPr/>
          </p:nvSpPr>
          <p:spPr>
            <a:xfrm>
              <a:off x="7175" y="3770"/>
              <a:ext cx="2618" cy="56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 b="1">
                  <a:solidFill>
                    <a:schemeClr val="tx1"/>
                  </a:solidFill>
                </a:rPr>
                <a:t>PBKDF</a:t>
              </a:r>
              <a:r>
                <a:rPr lang="en-US" altLang="zh-CN" sz="1600" b="1">
                  <a:solidFill>
                    <a:schemeClr val="tx1"/>
                  </a:solidFill>
                </a:rPr>
                <a:t>2</a:t>
              </a:r>
              <a:endParaRPr lang="en-US" altLang="zh-CN" sz="1600" b="1">
                <a:solidFill>
                  <a:schemeClr val="tx1"/>
                </a:solidFill>
              </a:endParaRPr>
            </a:p>
          </p:txBody>
        </p:sp>
        <p:cxnSp>
          <p:nvCxnSpPr>
            <p:cNvPr id="3145739" name="肘形连接符 26"/>
            <p:cNvCxnSpPr>
              <a:stCxn id="1048784" idx="2"/>
              <a:endCxn id="1048783" idx="0"/>
            </p:cNvCxnSpPr>
            <p:nvPr/>
          </p:nvCxnSpPr>
          <p:spPr>
            <a:xfrm rot="5400000" flipV="1">
              <a:off x="3063" y="4732"/>
              <a:ext cx="1513" cy="243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40" name="肘形连接符 27"/>
            <p:cNvCxnSpPr>
              <a:stCxn id="1048782" idx="2"/>
              <a:endCxn id="1048783" idx="0"/>
            </p:cNvCxnSpPr>
            <p:nvPr/>
          </p:nvCxnSpPr>
          <p:spPr>
            <a:xfrm rot="5400000">
              <a:off x="6005" y="4227"/>
              <a:ext cx="1513" cy="3447"/>
            </a:xfrm>
            <a:prstGeom prst="bentConnector3">
              <a:avLst>
                <a:gd name="adj1" fmla="val 50033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48792" name="椭圆 28"/>
            <p:cNvSpPr/>
            <p:nvPr>
              <p:custDataLst>
                <p:tags r:id="rId14"/>
              </p:custDataLst>
            </p:nvPr>
          </p:nvSpPr>
          <p:spPr>
            <a:xfrm>
              <a:off x="4365" y="5194"/>
              <a:ext cx="2485" cy="706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>
                  <a:solidFill>
                    <a:schemeClr val="tx1"/>
                  </a:solidFill>
                </a:rPr>
                <a:t>除法和取模</a:t>
              </a:r>
              <a:endParaRPr lang="zh-CN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048793" name="文本框 29"/>
            <p:cNvSpPr txBox="1"/>
            <p:nvPr/>
          </p:nvSpPr>
          <p:spPr>
            <a:xfrm>
              <a:off x="5143" y="6068"/>
              <a:ext cx="132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迭代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cxnSp>
          <p:nvCxnSpPr>
            <p:cNvPr id="3145741" name="肘形连接符 30"/>
            <p:cNvCxnSpPr>
              <a:stCxn id="1048782" idx="2"/>
              <a:endCxn id="1048786" idx="0"/>
            </p:cNvCxnSpPr>
            <p:nvPr/>
          </p:nvCxnSpPr>
          <p:spPr>
            <a:xfrm rot="5400000" flipV="1">
              <a:off x="9895" y="3784"/>
              <a:ext cx="1512" cy="4333"/>
            </a:xfrm>
            <a:prstGeom prst="bentConnector3">
              <a:avLst>
                <a:gd name="adj1" fmla="val 49967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42" name="肘形连接符 31"/>
            <p:cNvCxnSpPr>
              <a:stCxn id="1048787" idx="2"/>
              <a:endCxn id="1048786" idx="0"/>
            </p:cNvCxnSpPr>
            <p:nvPr/>
          </p:nvCxnSpPr>
          <p:spPr>
            <a:xfrm rot="5400000">
              <a:off x="13171" y="4841"/>
              <a:ext cx="1512" cy="2219"/>
            </a:xfrm>
            <a:prstGeom prst="bentConnector3">
              <a:avLst>
                <a:gd name="adj1" fmla="val 49967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48794" name="椭圆 32"/>
            <p:cNvSpPr/>
            <p:nvPr>
              <p:custDataLst>
                <p:tags r:id="rId15"/>
              </p:custDataLst>
            </p:nvPr>
          </p:nvSpPr>
          <p:spPr>
            <a:xfrm>
              <a:off x="10333" y="5387"/>
              <a:ext cx="2485" cy="706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>
                  <a:solidFill>
                    <a:schemeClr val="tx1"/>
                  </a:solidFill>
                </a:rPr>
                <a:t>除法和取模</a:t>
              </a:r>
              <a:endParaRPr lang="zh-CN" alt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1048795" name="文本框 33"/>
            <p:cNvSpPr txBox="1"/>
            <p:nvPr>
              <p:custDataLst>
                <p:tags r:id="rId16"/>
              </p:custDataLst>
            </p:nvPr>
          </p:nvSpPr>
          <p:spPr>
            <a:xfrm>
              <a:off x="12945" y="6095"/>
              <a:ext cx="132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bg1"/>
                  </a:solidFill>
                </a:rPr>
                <a:t>循环</a:t>
              </a:r>
              <a:endParaRPr lang="zh-CN" altLang="en-US" sz="1600">
                <a:solidFill>
                  <a:schemeClr val="bg1"/>
                </a:solidFill>
              </a:endParaRPr>
            </a:p>
          </p:txBody>
        </p:sp>
        <p:cxnSp>
          <p:nvCxnSpPr>
            <p:cNvPr id="3145743" name="肘形连接符 34"/>
            <p:cNvCxnSpPr>
              <a:stCxn id="1048785" idx="2"/>
              <a:endCxn id="1048790" idx="0"/>
            </p:cNvCxnSpPr>
            <p:nvPr/>
          </p:nvCxnSpPr>
          <p:spPr>
            <a:xfrm rot="5400000" flipV="1">
              <a:off x="6053" y="7251"/>
              <a:ext cx="1416" cy="344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45744" name="肘形连接符 35"/>
            <p:cNvCxnSpPr>
              <a:stCxn id="1048788" idx="2"/>
              <a:endCxn id="1048790" idx="0"/>
            </p:cNvCxnSpPr>
            <p:nvPr/>
          </p:nvCxnSpPr>
          <p:spPr>
            <a:xfrm rot="5400000">
              <a:off x="9920" y="6785"/>
              <a:ext cx="1464" cy="4333"/>
            </a:xfrm>
            <a:prstGeom prst="bentConnector3">
              <a:avLst>
                <a:gd name="adj1" fmla="val 52254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48796" name="椭圆 37"/>
            <p:cNvSpPr/>
            <p:nvPr>
              <p:custDataLst>
                <p:tags r:id="rId17"/>
              </p:custDataLst>
            </p:nvPr>
          </p:nvSpPr>
          <p:spPr>
            <a:xfrm>
              <a:off x="7353" y="8394"/>
              <a:ext cx="2485" cy="706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 b="1">
                  <a:solidFill>
                    <a:schemeClr val="tx1"/>
                  </a:solidFill>
                </a:rPr>
                <a:t>除法和取模</a:t>
              </a:r>
              <a:endParaRPr lang="zh-CN" altLang="en-US" sz="1400" b="1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705*3920*541*54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297*4427*345*34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923*4311*345*34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commondata" val="eyJoZGlkIjoiOGViNTQ3ODI5YmMwMGMzM2U1NzRhN2E5MTliMTNlNDQifQ==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1389</Words>
  <Application>WPS 演示</Application>
  <PresentationFormat/>
  <Paragraphs>218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Wingdings</vt:lpstr>
      <vt:lpstr>汉仪菱心体简</vt:lpstr>
      <vt:lpstr>Agency FB</vt:lpstr>
      <vt:lpstr>等线</vt:lpstr>
      <vt:lpstr>Times New Roman</vt:lpstr>
      <vt:lpstr>Arial</vt:lpstr>
      <vt:lpstr>Arial Unicode MS</vt:lpstr>
      <vt:lpstr>Calibri</vt:lpstr>
      <vt:lpstr>www.2ppt.com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creator>www.2ppt.com-爱PPT提供资源下载</dc:creator>
  <cp:lastModifiedBy>啊哈</cp:lastModifiedBy>
  <cp:revision>2</cp:revision>
  <dcterms:created xsi:type="dcterms:W3CDTF">2023-12-13T09:37:05Z</dcterms:created>
  <dcterms:modified xsi:type="dcterms:W3CDTF">2023-12-13T09:46:24Z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0AD4BBB8647F4ADA81B6D37A5CC795C3_12</vt:lpwstr>
  </property>
  <property fmtid="{D5CDD505-2E9C-101B-9397-08002B2CF9AE}" pid="3" name="KSOProductBuildVer">
    <vt:lpwstr>2052-12.1.0.15990</vt:lpwstr>
  </property>
</Properties>
</file>